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handoutMasterIdLst>
    <p:handoutMasterId r:id="rId31"/>
  </p:handoutMasterIdLst>
  <p:sldIdLst>
    <p:sldId id="256" r:id="rId2"/>
    <p:sldId id="258" r:id="rId3"/>
    <p:sldId id="257" r:id="rId4"/>
    <p:sldId id="272" r:id="rId5"/>
    <p:sldId id="274" r:id="rId6"/>
    <p:sldId id="273" r:id="rId7"/>
    <p:sldId id="260" r:id="rId8"/>
    <p:sldId id="275" r:id="rId9"/>
    <p:sldId id="276" r:id="rId10"/>
    <p:sldId id="277" r:id="rId11"/>
    <p:sldId id="261" r:id="rId12"/>
    <p:sldId id="279" r:id="rId13"/>
    <p:sldId id="280" r:id="rId14"/>
    <p:sldId id="278" r:id="rId15"/>
    <p:sldId id="281" r:id="rId16"/>
    <p:sldId id="282" r:id="rId17"/>
    <p:sldId id="283" r:id="rId18"/>
    <p:sldId id="284" r:id="rId19"/>
    <p:sldId id="285" r:id="rId20"/>
    <p:sldId id="286" r:id="rId21"/>
    <p:sldId id="262" r:id="rId22"/>
    <p:sldId id="287" r:id="rId23"/>
    <p:sldId id="269" r:id="rId24"/>
    <p:sldId id="264" r:id="rId25"/>
    <p:sldId id="288" r:id="rId26"/>
    <p:sldId id="268" r:id="rId27"/>
    <p:sldId id="270" r:id="rId28"/>
    <p:sldId id="271" r:id="rId29"/>
  </p:sldIdLst>
  <p:sldSz cx="18288000" cy="10287000"/>
  <p:notesSz cx="6858000" cy="9144000"/>
  <p:embeddedFontLst>
    <p:embeddedFont>
      <p:font typeface="Gotham" pitchFamily="2"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82" autoAdjust="0"/>
    <p:restoredTop sz="82091" autoAdjust="0"/>
  </p:normalViewPr>
  <p:slideViewPr>
    <p:cSldViewPr>
      <p:cViewPr varScale="1">
        <p:scale>
          <a:sx n="50" d="100"/>
          <a:sy n="50" d="100"/>
        </p:scale>
        <p:origin x="132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07A6AA-B57C-C042-4E7F-2AB08B37FC0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731BA1F-5BB2-5D57-8863-85D80D4B6D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3EE3559-BB59-F840-AECD-EDAC06A40758}" type="datetime6">
              <a:rPr lang="en-IN" smtClean="0"/>
              <a:t>January 24</a:t>
            </a:fld>
            <a:endParaRPr lang="en-US"/>
          </a:p>
        </p:txBody>
      </p:sp>
      <p:sp>
        <p:nvSpPr>
          <p:cNvPr id="4" name="Footer Placeholder 3">
            <a:extLst>
              <a:ext uri="{FF2B5EF4-FFF2-40B4-BE49-F238E27FC236}">
                <a16:creationId xmlns:a16="http://schemas.microsoft.com/office/drawing/2014/main" id="{79B353FA-6453-C00B-F9EB-BD0EEEAF53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ARPITA HALDER</a:t>
            </a:r>
          </a:p>
        </p:txBody>
      </p:sp>
      <p:sp>
        <p:nvSpPr>
          <p:cNvPr id="5" name="Slide Number Placeholder 4">
            <a:extLst>
              <a:ext uri="{FF2B5EF4-FFF2-40B4-BE49-F238E27FC236}">
                <a16:creationId xmlns:a16="http://schemas.microsoft.com/office/drawing/2014/main" id="{BCE89622-D0C9-8384-7532-9AB788E6978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A31E44-8022-2C4A-BF96-85106B2F0DB6}" type="slidenum">
              <a:rPr lang="en-US" smtClean="0"/>
              <a:t>‹#›</a:t>
            </a:fld>
            <a:endParaRPr lang="en-US"/>
          </a:p>
        </p:txBody>
      </p:sp>
    </p:spTree>
    <p:extLst>
      <p:ext uri="{BB962C8B-B14F-4D97-AF65-F5344CB8AC3E}">
        <p14:creationId xmlns:p14="http://schemas.microsoft.com/office/powerpoint/2010/main" val="3698719881"/>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5253F9-3DB4-B149-9B8B-C3223DC23262}" type="datetime6">
              <a:rPr lang="en-IN" smtClean="0"/>
              <a:t>January 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ARPITA HALDER</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E852FE-BAC0-2A41-95A3-C3961EFA2C04}" type="slidenum">
              <a:rPr lang="en-US" smtClean="0"/>
              <a:t>‹#›</a:t>
            </a:fld>
            <a:endParaRPr lang="en-US"/>
          </a:p>
        </p:txBody>
      </p:sp>
    </p:spTree>
    <p:extLst>
      <p:ext uri="{BB962C8B-B14F-4D97-AF65-F5344CB8AC3E}">
        <p14:creationId xmlns:p14="http://schemas.microsoft.com/office/powerpoint/2010/main" val="4163084388"/>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i="0" u="none" strike="noStrike" dirty="0">
                <a:effectLst/>
                <a:latin typeface="-apple-system"/>
              </a:rPr>
              <a:t>Inference 1</a:t>
            </a:r>
            <a:r>
              <a:rPr lang="en-IN" sz="1200" b="0" i="0" u="none" strike="noStrike" dirty="0">
                <a:effectLst/>
                <a:latin typeface="-apple-system"/>
              </a:rPr>
              <a:t>: The analysis reveals a substantial prevalence of job listings for Data Scientist and Data Engineer roles, suggesting a robust demand for these professions in the United States. This observation implies a noteworthy abundance of opportunities in comparison to other data-related jobs, emphasizing the significance of these roles in the American job market.</a:t>
            </a:r>
            <a:endParaRPr lang="en-US" sz="1200" dirty="0">
              <a:solidFill>
                <a:srgbClr val="000000"/>
              </a:solidFill>
              <a:latin typeface="Gotham"/>
            </a:endParaRPr>
          </a:p>
          <a:p>
            <a:endParaRPr lang="en-US" dirty="0"/>
          </a:p>
        </p:txBody>
      </p:sp>
      <p:sp>
        <p:nvSpPr>
          <p:cNvPr id="4" name="Date Placeholder 3"/>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p:cNvSpPr>
            <a:spLocks noGrp="1"/>
          </p:cNvSpPr>
          <p:nvPr>
            <p:ph type="ftr" sz="quarter" idx="4"/>
          </p:nvPr>
        </p:nvSpPr>
        <p:spPr/>
        <p:txBody>
          <a:bodyPr/>
          <a:lstStyle/>
          <a:p>
            <a:r>
              <a:rPr lang="en-US"/>
              <a:t>ARPITA HALDER</a:t>
            </a:r>
          </a:p>
        </p:txBody>
      </p:sp>
      <p:sp>
        <p:nvSpPr>
          <p:cNvPr id="6" name="Slide Number Placeholder 5"/>
          <p:cNvSpPr>
            <a:spLocks noGrp="1"/>
          </p:cNvSpPr>
          <p:nvPr>
            <p:ph type="sldNum" sz="quarter" idx="5"/>
          </p:nvPr>
        </p:nvSpPr>
        <p:spPr/>
        <p:txBody>
          <a:bodyPr/>
          <a:lstStyle/>
          <a:p>
            <a:fld id="{0EE852FE-BAC0-2A41-95A3-C3961EFA2C04}" type="slidenum">
              <a:rPr lang="en-US" smtClean="0"/>
              <a:t>7</a:t>
            </a:fld>
            <a:endParaRPr lang="en-US"/>
          </a:p>
        </p:txBody>
      </p:sp>
    </p:spTree>
    <p:extLst>
      <p:ext uri="{BB962C8B-B14F-4D97-AF65-F5344CB8AC3E}">
        <p14:creationId xmlns:p14="http://schemas.microsoft.com/office/powerpoint/2010/main" val="657735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i="0" u="none" strike="noStrike" dirty="0">
                <a:effectLst/>
                <a:latin typeface="-apple-system"/>
              </a:rPr>
              <a:t>Inference 3</a:t>
            </a:r>
            <a:r>
              <a:rPr lang="en-IN" b="0" i="0" u="none" strike="noStrike" dirty="0">
                <a:effectLst/>
                <a:latin typeface="-apple-system"/>
              </a:rPr>
              <a:t>: The examination clearly indicates that Data Science Lead commands the highest global salaries within the data field, showcasing a substantial earnings gap compared to roles such as Data Analytics Lead, Data Engineer, Machine Learning Engineer, and Data Science Manager, who all earn relatively similar moderate salaries. This insight underscores the distinct salary hierarchies across various key positions in the data domain.</a:t>
            </a:r>
            <a:endParaRPr lang="en-US" dirty="0"/>
          </a:p>
        </p:txBody>
      </p:sp>
      <p:sp>
        <p:nvSpPr>
          <p:cNvPr id="4" name="Date Placeholder 3"/>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p:cNvSpPr>
            <a:spLocks noGrp="1"/>
          </p:cNvSpPr>
          <p:nvPr>
            <p:ph type="ftr" sz="quarter" idx="4"/>
          </p:nvPr>
        </p:nvSpPr>
        <p:spPr/>
        <p:txBody>
          <a:bodyPr/>
          <a:lstStyle/>
          <a:p>
            <a:r>
              <a:rPr lang="en-US"/>
              <a:t>ARPITA HALDER</a:t>
            </a:r>
          </a:p>
        </p:txBody>
      </p:sp>
      <p:sp>
        <p:nvSpPr>
          <p:cNvPr id="6" name="Slide Number Placeholder 5"/>
          <p:cNvSpPr>
            <a:spLocks noGrp="1"/>
          </p:cNvSpPr>
          <p:nvPr>
            <p:ph type="sldNum" sz="quarter" idx="5"/>
          </p:nvPr>
        </p:nvSpPr>
        <p:spPr/>
        <p:txBody>
          <a:bodyPr/>
          <a:lstStyle/>
          <a:p>
            <a:fld id="{0EE852FE-BAC0-2A41-95A3-C3961EFA2C04}" type="slidenum">
              <a:rPr lang="en-US" smtClean="0"/>
              <a:t>17</a:t>
            </a:fld>
            <a:endParaRPr lang="en-US"/>
          </a:p>
        </p:txBody>
      </p:sp>
    </p:spTree>
    <p:extLst>
      <p:ext uri="{BB962C8B-B14F-4D97-AF65-F5344CB8AC3E}">
        <p14:creationId xmlns:p14="http://schemas.microsoft.com/office/powerpoint/2010/main" val="3134472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i="0" u="none" strike="noStrike" dirty="0">
                <a:effectLst/>
                <a:latin typeface="-apple-system"/>
              </a:rPr>
              <a:t>Inference 4</a:t>
            </a:r>
            <a:r>
              <a:rPr lang="en-IN" b="0" i="0" u="none" strike="noStrike" dirty="0">
                <a:effectLst/>
                <a:latin typeface="-apple-system"/>
              </a:rPr>
              <a:t>: The findings suggest that, on a global scale, Israel stands out for offering significantly higher salaries, denominated in USD, compared to other countries. This observation underscores a notable disparity in compensation rates between Israel and the rest of the world.</a:t>
            </a:r>
            <a:endParaRPr lang="en-US" dirty="0"/>
          </a:p>
        </p:txBody>
      </p:sp>
      <p:sp>
        <p:nvSpPr>
          <p:cNvPr id="4" name="Date Placeholder 3"/>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p:cNvSpPr>
            <a:spLocks noGrp="1"/>
          </p:cNvSpPr>
          <p:nvPr>
            <p:ph type="ftr" sz="quarter" idx="4"/>
          </p:nvPr>
        </p:nvSpPr>
        <p:spPr/>
        <p:txBody>
          <a:bodyPr/>
          <a:lstStyle/>
          <a:p>
            <a:r>
              <a:rPr lang="en-US"/>
              <a:t>ARPITA HALDER</a:t>
            </a:r>
          </a:p>
        </p:txBody>
      </p:sp>
      <p:sp>
        <p:nvSpPr>
          <p:cNvPr id="6" name="Slide Number Placeholder 5"/>
          <p:cNvSpPr>
            <a:spLocks noGrp="1"/>
          </p:cNvSpPr>
          <p:nvPr>
            <p:ph type="sldNum" sz="quarter" idx="5"/>
          </p:nvPr>
        </p:nvSpPr>
        <p:spPr/>
        <p:txBody>
          <a:bodyPr/>
          <a:lstStyle/>
          <a:p>
            <a:fld id="{0EE852FE-BAC0-2A41-95A3-C3961EFA2C04}" type="slidenum">
              <a:rPr lang="en-US" smtClean="0"/>
              <a:t>18</a:t>
            </a:fld>
            <a:endParaRPr lang="en-US"/>
          </a:p>
        </p:txBody>
      </p:sp>
    </p:spTree>
    <p:extLst>
      <p:ext uri="{BB962C8B-B14F-4D97-AF65-F5344CB8AC3E}">
        <p14:creationId xmlns:p14="http://schemas.microsoft.com/office/powerpoint/2010/main" val="1501430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i="0" u="none" strike="noStrike" dirty="0">
                <a:effectLst/>
                <a:latin typeface="-apple-system"/>
              </a:rPr>
              <a:t>Inference 5</a:t>
            </a:r>
            <a:r>
              <a:rPr lang="en-IN" b="0" i="0" u="none" strike="noStrike" dirty="0">
                <a:effectLst/>
                <a:latin typeface="-apple-system"/>
              </a:rPr>
              <a:t> Evidently, a substantial majority of Indian employees find employment opportunities with companies based abroad, indicating a significant trend in cross-border hiring. This notable pattern emphasizes the strong global demand for Indian professionals in various sectors.</a:t>
            </a:r>
            <a:endParaRPr lang="en-US" dirty="0"/>
          </a:p>
        </p:txBody>
      </p:sp>
      <p:sp>
        <p:nvSpPr>
          <p:cNvPr id="4" name="Date Placeholder 3"/>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p:cNvSpPr>
            <a:spLocks noGrp="1"/>
          </p:cNvSpPr>
          <p:nvPr>
            <p:ph type="ftr" sz="quarter" idx="4"/>
          </p:nvPr>
        </p:nvSpPr>
        <p:spPr/>
        <p:txBody>
          <a:bodyPr/>
          <a:lstStyle/>
          <a:p>
            <a:r>
              <a:rPr lang="en-US"/>
              <a:t>ARPITA HALDER</a:t>
            </a:r>
          </a:p>
        </p:txBody>
      </p:sp>
      <p:sp>
        <p:nvSpPr>
          <p:cNvPr id="6" name="Slide Number Placeholder 5"/>
          <p:cNvSpPr>
            <a:spLocks noGrp="1"/>
          </p:cNvSpPr>
          <p:nvPr>
            <p:ph type="sldNum" sz="quarter" idx="5"/>
          </p:nvPr>
        </p:nvSpPr>
        <p:spPr/>
        <p:txBody>
          <a:bodyPr/>
          <a:lstStyle/>
          <a:p>
            <a:fld id="{0EE852FE-BAC0-2A41-95A3-C3961EFA2C04}" type="slidenum">
              <a:rPr lang="en-US" smtClean="0"/>
              <a:t>20</a:t>
            </a:fld>
            <a:endParaRPr lang="en-US"/>
          </a:p>
        </p:txBody>
      </p:sp>
    </p:spTree>
    <p:extLst>
      <p:ext uri="{BB962C8B-B14F-4D97-AF65-F5344CB8AC3E}">
        <p14:creationId xmlns:p14="http://schemas.microsoft.com/office/powerpoint/2010/main" val="3999020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i="0" u="none" strike="noStrike" dirty="0">
                <a:effectLst/>
                <a:latin typeface="-apple-system"/>
              </a:rPr>
              <a:t>Inference 6</a:t>
            </a:r>
            <a:r>
              <a:rPr lang="en-IN" b="0" i="0" u="none" strike="noStrike" dirty="0">
                <a:effectLst/>
                <a:latin typeface="-apple-system"/>
              </a:rPr>
              <a:t>:The analysis underscores that remote jobs offering high salaries are primarily secured by experts, with a moderate representation for intermediate professionals. However, the opportunities for junior-level positions in securing such lucrative remote roles appear comparatively limited. This insight highlights a correlation between experience levels and the likelihood of obtaining well-compensated remote positions.</a:t>
            </a:r>
            <a:endParaRPr lang="en-US" dirty="0"/>
          </a:p>
        </p:txBody>
      </p:sp>
      <p:sp>
        <p:nvSpPr>
          <p:cNvPr id="4" name="Date Placeholder 3"/>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p:cNvSpPr>
            <a:spLocks noGrp="1"/>
          </p:cNvSpPr>
          <p:nvPr>
            <p:ph type="ftr" sz="quarter" idx="4"/>
          </p:nvPr>
        </p:nvSpPr>
        <p:spPr/>
        <p:txBody>
          <a:bodyPr/>
          <a:lstStyle/>
          <a:p>
            <a:r>
              <a:rPr lang="en-US"/>
              <a:t>ARPITA HALDER</a:t>
            </a:r>
          </a:p>
        </p:txBody>
      </p:sp>
      <p:sp>
        <p:nvSpPr>
          <p:cNvPr id="6" name="Slide Number Placeholder 5"/>
          <p:cNvSpPr>
            <a:spLocks noGrp="1"/>
          </p:cNvSpPr>
          <p:nvPr>
            <p:ph type="sldNum" sz="quarter" idx="5"/>
          </p:nvPr>
        </p:nvSpPr>
        <p:spPr/>
        <p:txBody>
          <a:bodyPr/>
          <a:lstStyle/>
          <a:p>
            <a:fld id="{0EE852FE-BAC0-2A41-95A3-C3961EFA2C04}" type="slidenum">
              <a:rPr lang="en-US" smtClean="0"/>
              <a:t>21</a:t>
            </a:fld>
            <a:endParaRPr lang="en-US"/>
          </a:p>
        </p:txBody>
      </p:sp>
    </p:spTree>
    <p:extLst>
      <p:ext uri="{BB962C8B-B14F-4D97-AF65-F5344CB8AC3E}">
        <p14:creationId xmlns:p14="http://schemas.microsoft.com/office/powerpoint/2010/main" val="3716134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i="0" u="none" strike="noStrike" dirty="0">
                <a:effectLst/>
                <a:latin typeface="-apple-system"/>
              </a:rPr>
              <a:t>Inference 7</a:t>
            </a:r>
            <a:r>
              <a:rPr lang="en-IN" b="0" i="0" u="none" strike="noStrike" dirty="0">
                <a:effectLst/>
                <a:latin typeface="-apple-system"/>
              </a:rPr>
              <a:t> The graph indicates that the peak of remote work occurred in 2021 during the COVID-19 pandemic, but there is now a discernible slowdown in the prevalence of remote jobs. This observation suggests a potential shift in the remote work landscape, reflecting changing workplace dynamics post-pandemic.</a:t>
            </a:r>
            <a:endParaRPr lang="en-US" dirty="0"/>
          </a:p>
        </p:txBody>
      </p:sp>
      <p:sp>
        <p:nvSpPr>
          <p:cNvPr id="4" name="Date Placeholder 3"/>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p:cNvSpPr>
            <a:spLocks noGrp="1"/>
          </p:cNvSpPr>
          <p:nvPr>
            <p:ph type="ftr" sz="quarter" idx="4"/>
          </p:nvPr>
        </p:nvSpPr>
        <p:spPr/>
        <p:txBody>
          <a:bodyPr/>
          <a:lstStyle/>
          <a:p>
            <a:r>
              <a:rPr lang="en-US"/>
              <a:t>ARPITA HALDER</a:t>
            </a:r>
          </a:p>
        </p:txBody>
      </p:sp>
      <p:sp>
        <p:nvSpPr>
          <p:cNvPr id="6" name="Slide Number Placeholder 5"/>
          <p:cNvSpPr>
            <a:spLocks noGrp="1"/>
          </p:cNvSpPr>
          <p:nvPr>
            <p:ph type="sldNum" sz="quarter" idx="5"/>
          </p:nvPr>
        </p:nvSpPr>
        <p:spPr/>
        <p:txBody>
          <a:bodyPr/>
          <a:lstStyle/>
          <a:p>
            <a:fld id="{0EE852FE-BAC0-2A41-95A3-C3961EFA2C04}" type="slidenum">
              <a:rPr lang="en-US" smtClean="0"/>
              <a:t>22</a:t>
            </a:fld>
            <a:endParaRPr lang="en-US"/>
          </a:p>
        </p:txBody>
      </p:sp>
    </p:spTree>
    <p:extLst>
      <p:ext uri="{BB962C8B-B14F-4D97-AF65-F5344CB8AC3E}">
        <p14:creationId xmlns:p14="http://schemas.microsoft.com/office/powerpoint/2010/main" val="1457180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i="0" u="none" strike="noStrike" dirty="0">
                <a:effectLst/>
                <a:latin typeface="-apple-system"/>
              </a:rPr>
              <a:t>Inference 8</a:t>
            </a:r>
            <a:r>
              <a:rPr lang="en-IN" b="0" i="0" u="none" strike="noStrike" dirty="0">
                <a:effectLst/>
                <a:latin typeface="-apple-system"/>
              </a:rPr>
              <a:t> : The scatter plot reveals a consistent upward trajectory in salaries for data scientists from 2020 to 2023, indicating a steady and positive trend in compensation over the years. This observation suggests a </a:t>
            </a:r>
            <a:r>
              <a:rPr lang="en-IN" b="0" i="0" u="none" strike="noStrike" dirty="0" err="1">
                <a:effectLst/>
                <a:latin typeface="-apple-system"/>
              </a:rPr>
              <a:t>favorable</a:t>
            </a:r>
            <a:r>
              <a:rPr lang="en-IN" b="0" i="0" u="none" strike="noStrike" dirty="0">
                <a:effectLst/>
                <a:latin typeface="-apple-system"/>
              </a:rPr>
              <a:t> market for data science professionals, with increasing recognition and value assigned to their skill set.</a:t>
            </a:r>
            <a:endParaRPr lang="en-US" dirty="0"/>
          </a:p>
        </p:txBody>
      </p:sp>
      <p:sp>
        <p:nvSpPr>
          <p:cNvPr id="4" name="Date Placeholder 3"/>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p:cNvSpPr>
            <a:spLocks noGrp="1"/>
          </p:cNvSpPr>
          <p:nvPr>
            <p:ph type="ftr" sz="quarter" idx="4"/>
          </p:nvPr>
        </p:nvSpPr>
        <p:spPr/>
        <p:txBody>
          <a:bodyPr/>
          <a:lstStyle/>
          <a:p>
            <a:r>
              <a:rPr lang="en-US"/>
              <a:t>ARPITA HALDER</a:t>
            </a:r>
          </a:p>
        </p:txBody>
      </p:sp>
      <p:sp>
        <p:nvSpPr>
          <p:cNvPr id="6" name="Slide Number Placeholder 5"/>
          <p:cNvSpPr>
            <a:spLocks noGrp="1"/>
          </p:cNvSpPr>
          <p:nvPr>
            <p:ph type="sldNum" sz="quarter" idx="5"/>
          </p:nvPr>
        </p:nvSpPr>
        <p:spPr/>
        <p:txBody>
          <a:bodyPr/>
          <a:lstStyle/>
          <a:p>
            <a:fld id="{0EE852FE-BAC0-2A41-95A3-C3961EFA2C04}" type="slidenum">
              <a:rPr lang="en-US" smtClean="0"/>
              <a:t>23</a:t>
            </a:fld>
            <a:endParaRPr lang="en-US"/>
          </a:p>
        </p:txBody>
      </p:sp>
    </p:spTree>
    <p:extLst>
      <p:ext uri="{BB962C8B-B14F-4D97-AF65-F5344CB8AC3E}">
        <p14:creationId xmlns:p14="http://schemas.microsoft.com/office/powerpoint/2010/main" val="109994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p:cNvSpPr>
            <a:spLocks noGrp="1"/>
          </p:cNvSpPr>
          <p:nvPr>
            <p:ph type="ftr" sz="quarter" idx="4"/>
          </p:nvPr>
        </p:nvSpPr>
        <p:spPr/>
        <p:txBody>
          <a:bodyPr/>
          <a:lstStyle/>
          <a:p>
            <a:r>
              <a:rPr lang="en-US"/>
              <a:t>ARPITA HALDER</a:t>
            </a:r>
          </a:p>
        </p:txBody>
      </p:sp>
      <p:sp>
        <p:nvSpPr>
          <p:cNvPr id="6" name="Slide Number Placeholder 5"/>
          <p:cNvSpPr>
            <a:spLocks noGrp="1"/>
          </p:cNvSpPr>
          <p:nvPr>
            <p:ph type="sldNum" sz="quarter" idx="5"/>
          </p:nvPr>
        </p:nvSpPr>
        <p:spPr/>
        <p:txBody>
          <a:bodyPr/>
          <a:lstStyle/>
          <a:p>
            <a:fld id="{0EE852FE-BAC0-2A41-95A3-C3961EFA2C04}" type="slidenum">
              <a:rPr lang="en-US" smtClean="0"/>
              <a:t>24</a:t>
            </a:fld>
            <a:endParaRPr lang="en-US"/>
          </a:p>
        </p:txBody>
      </p:sp>
    </p:spTree>
    <p:extLst>
      <p:ext uri="{BB962C8B-B14F-4D97-AF65-F5344CB8AC3E}">
        <p14:creationId xmlns:p14="http://schemas.microsoft.com/office/powerpoint/2010/main" val="3359406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F3B8C-0925-54C2-A682-CEF88AA53E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5D9831-A149-F8A2-B882-33BC6E8130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CD2F1C-F2BE-8AF1-06B9-CF4C3F9D5349}"/>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4D1ACEE0-A681-7196-7A38-02604E74B81F}"/>
              </a:ext>
            </a:extLst>
          </p:cNvPr>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a:extLst>
              <a:ext uri="{FF2B5EF4-FFF2-40B4-BE49-F238E27FC236}">
                <a16:creationId xmlns:a16="http://schemas.microsoft.com/office/drawing/2014/main" id="{6AB58BC7-7E31-DC32-7C6F-3C3D0DE872D8}"/>
              </a:ext>
            </a:extLst>
          </p:cNvPr>
          <p:cNvSpPr>
            <a:spLocks noGrp="1"/>
          </p:cNvSpPr>
          <p:nvPr>
            <p:ph type="ftr" sz="quarter" idx="4"/>
          </p:nvPr>
        </p:nvSpPr>
        <p:spPr/>
        <p:txBody>
          <a:bodyPr/>
          <a:lstStyle/>
          <a:p>
            <a:r>
              <a:rPr lang="en-US"/>
              <a:t>ARPITA HALDER</a:t>
            </a:r>
          </a:p>
        </p:txBody>
      </p:sp>
      <p:sp>
        <p:nvSpPr>
          <p:cNvPr id="6" name="Slide Number Placeholder 5">
            <a:extLst>
              <a:ext uri="{FF2B5EF4-FFF2-40B4-BE49-F238E27FC236}">
                <a16:creationId xmlns:a16="http://schemas.microsoft.com/office/drawing/2014/main" id="{AA724909-58D5-97CE-A518-733BB831A366}"/>
              </a:ext>
            </a:extLst>
          </p:cNvPr>
          <p:cNvSpPr>
            <a:spLocks noGrp="1"/>
          </p:cNvSpPr>
          <p:nvPr>
            <p:ph type="sldNum" sz="quarter" idx="5"/>
          </p:nvPr>
        </p:nvSpPr>
        <p:spPr/>
        <p:txBody>
          <a:bodyPr/>
          <a:lstStyle/>
          <a:p>
            <a:fld id="{0EE852FE-BAC0-2A41-95A3-C3961EFA2C04}" type="slidenum">
              <a:rPr lang="en-US" smtClean="0"/>
              <a:t>25</a:t>
            </a:fld>
            <a:endParaRPr lang="en-US"/>
          </a:p>
        </p:txBody>
      </p:sp>
    </p:spTree>
    <p:extLst>
      <p:ext uri="{BB962C8B-B14F-4D97-AF65-F5344CB8AC3E}">
        <p14:creationId xmlns:p14="http://schemas.microsoft.com/office/powerpoint/2010/main" val="3170846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i="0" u="none" strike="noStrike" dirty="0">
                <a:effectLst/>
                <a:latin typeface="-apple-system"/>
              </a:rPr>
              <a:t>Inference 2</a:t>
            </a:r>
            <a:r>
              <a:rPr lang="en-IN" b="0" i="0" u="none" strike="noStrike" dirty="0">
                <a:effectLst/>
                <a:latin typeface="-apple-system"/>
              </a:rPr>
              <a:t>: The fact that most companies are privately owned suggests there are plenty of opportunities in the private sector. For entrepreneurs, it's worth considering ventures in data technology, which is booming and gaining importance in the American business scene.</a:t>
            </a:r>
          </a:p>
          <a:p>
            <a:pPr algn="l"/>
            <a:r>
              <a:rPr lang="en-IN" b="1" dirty="0">
                <a:effectLst/>
                <a:latin typeface="var(--jp-content-font-family)"/>
              </a:rPr>
              <a:t>Inference 3</a:t>
            </a:r>
            <a:r>
              <a:rPr lang="en-IN" dirty="0">
                <a:effectLst/>
                <a:latin typeface="var(--jp-content-font-family)"/>
              </a:rPr>
              <a:t> : Based on the analysis, the Biotech &amp; Pharmaceuticals industry emerges as the sector with the highest number of job listings in data science. Notably, within this industry, companies such as Genentech and Pfizer stand out for offering comparatively higher salaries, reflecting a distinct salary trend among top players in the field.</a:t>
            </a:r>
          </a:p>
          <a:p>
            <a:pPr algn="l"/>
            <a:r>
              <a:rPr lang="en-IN" dirty="0">
                <a:effectLst/>
                <a:latin typeface="var(--jp-content-font-family)"/>
              </a:rPr>
              <a:t>Inference 4: </a:t>
            </a:r>
            <a:r>
              <a:rPr lang="en-IN" b="0" i="0" u="none" strike="noStrike" dirty="0">
                <a:effectLst/>
                <a:latin typeface="-apple-system"/>
              </a:rPr>
              <a:t>Among companies with disclosed revenue figures, a notable proportion belongs to the 10+ billion (USD) bracket, underscoring the presence of major corporations in the dataset. Additionally, there is a significant representation in the mid-range, with a considerable number of companies reporting revenues between 100 million to 2 billion (USD), highlighting a diverse mix of companies operating at various scales.</a:t>
            </a:r>
            <a:endParaRPr lang="en-IN" dirty="0">
              <a:effectLst/>
              <a:latin typeface="var(--jp-content-font-family)"/>
            </a:endParaRPr>
          </a:p>
          <a:p>
            <a:br>
              <a:rPr lang="en-IN" dirty="0">
                <a:effectLst/>
              </a:rPr>
            </a:br>
            <a:endParaRPr lang="en-I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Date Placeholder 3"/>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p:cNvSpPr>
            <a:spLocks noGrp="1"/>
          </p:cNvSpPr>
          <p:nvPr>
            <p:ph type="ftr" sz="quarter" idx="4"/>
          </p:nvPr>
        </p:nvSpPr>
        <p:spPr/>
        <p:txBody>
          <a:bodyPr/>
          <a:lstStyle/>
          <a:p>
            <a:r>
              <a:rPr lang="en-US"/>
              <a:t>ARPITA HALDER</a:t>
            </a:r>
          </a:p>
        </p:txBody>
      </p:sp>
      <p:sp>
        <p:nvSpPr>
          <p:cNvPr id="6" name="Slide Number Placeholder 5"/>
          <p:cNvSpPr>
            <a:spLocks noGrp="1"/>
          </p:cNvSpPr>
          <p:nvPr>
            <p:ph type="sldNum" sz="quarter" idx="5"/>
          </p:nvPr>
        </p:nvSpPr>
        <p:spPr/>
        <p:txBody>
          <a:bodyPr/>
          <a:lstStyle/>
          <a:p>
            <a:fld id="{0EE852FE-BAC0-2A41-95A3-C3961EFA2C04}" type="slidenum">
              <a:rPr lang="en-US" smtClean="0"/>
              <a:t>8</a:t>
            </a:fld>
            <a:endParaRPr lang="en-US"/>
          </a:p>
        </p:txBody>
      </p:sp>
    </p:spTree>
    <p:extLst>
      <p:ext uri="{BB962C8B-B14F-4D97-AF65-F5344CB8AC3E}">
        <p14:creationId xmlns:p14="http://schemas.microsoft.com/office/powerpoint/2010/main" val="2618864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1" i="0" u="none" strike="noStrike" dirty="0">
                <a:effectLst/>
                <a:latin typeface="-apple-system"/>
              </a:rPr>
              <a:t>Inference 5</a:t>
            </a:r>
            <a:r>
              <a:rPr lang="en-IN" b="0" i="0" u="none" strike="noStrike" dirty="0">
                <a:effectLst/>
                <a:latin typeface="-apple-system"/>
              </a:rPr>
              <a:t>: </a:t>
            </a:r>
            <a:br>
              <a:rPr lang="en-IN" b="0" i="0" u="none" strike="noStrike" dirty="0">
                <a:effectLst/>
                <a:latin typeface="-apple-system"/>
              </a:rPr>
            </a:br>
            <a:endParaRPr lang="en-IN" b="0" i="0" u="none" strike="noStrike" dirty="0">
              <a:effectLst/>
              <a:latin typeface="-apple-system"/>
            </a:endParaRPr>
          </a:p>
          <a:p>
            <a:pPr algn="l">
              <a:buFont typeface="Arial" panose="020B0604020202020204" pitchFamily="34" charset="0"/>
              <a:buChar char="•"/>
            </a:pPr>
            <a:r>
              <a:rPr lang="en-IN" b="1" i="0" u="none" strike="noStrike" dirty="0">
                <a:effectLst/>
                <a:latin typeface="-apple-system"/>
              </a:rPr>
              <a:t>High Salary Job</a:t>
            </a:r>
            <a:br>
              <a:rPr lang="en-IN" b="0" i="0" u="none" strike="noStrike" dirty="0">
                <a:effectLst/>
                <a:latin typeface="-apple-system"/>
              </a:rPr>
            </a:br>
            <a:endParaRPr lang="en-IN" b="0" i="0" u="none" strike="noStrike" dirty="0">
              <a:effectLst/>
              <a:latin typeface="-apple-system"/>
            </a:endParaRPr>
          </a:p>
          <a:p>
            <a:pPr algn="l"/>
            <a:r>
              <a:rPr lang="en-IN" b="0" i="0" u="none" strike="noStrike" dirty="0">
                <a:effectLst/>
                <a:latin typeface="-apple-system"/>
              </a:rPr>
              <a:t>Based on the analysis, it is evident that within the data field, the highest salaries are earned by Data Scientists, constituting 16% of the roles, followed by Senior Data Scientists at 10%. Lead Data Scientists and Lead Data Engineers secure the next positions with 6% and 3%, respectively. The hierarchy indicates that Data Scientists generally command the highest salaries, trailed by Data Engineers and Data Managers in descending order.</a:t>
            </a:r>
          </a:p>
          <a:p>
            <a:pPr algn="l">
              <a:buFont typeface="Arial" panose="020B0604020202020204" pitchFamily="34" charset="0"/>
              <a:buChar char="•"/>
            </a:pPr>
            <a:r>
              <a:rPr lang="en-IN" b="1" i="0" u="none" strike="noStrike" dirty="0">
                <a:effectLst/>
                <a:latin typeface="-apple-system"/>
              </a:rPr>
              <a:t>Low Salary Job</a:t>
            </a:r>
            <a:br>
              <a:rPr lang="en-IN" b="0" i="0" u="none" strike="noStrike" dirty="0">
                <a:effectLst/>
                <a:latin typeface="-apple-system"/>
              </a:rPr>
            </a:br>
            <a:endParaRPr lang="en-IN" b="0" i="0" u="none" strike="noStrike" dirty="0">
              <a:effectLst/>
              <a:latin typeface="-apple-system"/>
            </a:endParaRPr>
          </a:p>
          <a:p>
            <a:pPr algn="l"/>
            <a:r>
              <a:rPr lang="en-IN" b="0" i="0" u="none" strike="noStrike" dirty="0">
                <a:effectLst/>
                <a:latin typeface="-apple-system"/>
              </a:rPr>
              <a:t>The analysis reveals a disparity in salaries among Data Analyst roles, with Marketing Data Analysts and Senior Data Analysts earning considerably more than Research Scientists, Staff Scientists and Junior Analysts. This highlights distinct salary variations within the Data Analyst domain, emphasizing the impact of specialization and experience on compensation levels.</a:t>
            </a:r>
          </a:p>
          <a:p>
            <a:endParaRPr lang="en-US" dirty="0"/>
          </a:p>
        </p:txBody>
      </p:sp>
      <p:sp>
        <p:nvSpPr>
          <p:cNvPr id="4" name="Date Placeholder 3"/>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p:cNvSpPr>
            <a:spLocks noGrp="1"/>
          </p:cNvSpPr>
          <p:nvPr>
            <p:ph type="ftr" sz="quarter" idx="4"/>
          </p:nvPr>
        </p:nvSpPr>
        <p:spPr/>
        <p:txBody>
          <a:bodyPr/>
          <a:lstStyle/>
          <a:p>
            <a:r>
              <a:rPr lang="en-US"/>
              <a:t>ARPITA HALDER</a:t>
            </a:r>
          </a:p>
        </p:txBody>
      </p:sp>
      <p:sp>
        <p:nvSpPr>
          <p:cNvPr id="6" name="Slide Number Placeholder 5"/>
          <p:cNvSpPr>
            <a:spLocks noGrp="1"/>
          </p:cNvSpPr>
          <p:nvPr>
            <p:ph type="sldNum" sz="quarter" idx="5"/>
          </p:nvPr>
        </p:nvSpPr>
        <p:spPr/>
        <p:txBody>
          <a:bodyPr/>
          <a:lstStyle/>
          <a:p>
            <a:fld id="{0EE852FE-BAC0-2A41-95A3-C3961EFA2C04}" type="slidenum">
              <a:rPr lang="en-US" smtClean="0"/>
              <a:t>9</a:t>
            </a:fld>
            <a:endParaRPr lang="en-US"/>
          </a:p>
        </p:txBody>
      </p:sp>
    </p:spTree>
    <p:extLst>
      <p:ext uri="{BB962C8B-B14F-4D97-AF65-F5344CB8AC3E}">
        <p14:creationId xmlns:p14="http://schemas.microsoft.com/office/powerpoint/2010/main" val="2030259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i="0" u="none" strike="noStrike" dirty="0">
                <a:effectLst/>
                <a:latin typeface="-apple-system"/>
              </a:rPr>
              <a:t>Inference 6</a:t>
            </a:r>
            <a:r>
              <a:rPr lang="en-IN" b="0" i="0" u="none" strike="noStrike" dirty="0">
                <a:effectLst/>
                <a:latin typeface="-apple-system"/>
              </a:rPr>
              <a:t>: The analysis indicates that San Francisco contributes approximately 21% of the top 100 highest-paying cities, showcasing its prominence in lucrative employment opportunities. Surprisingly, cities like New York, Chicago, and Boston, while featuring prominently among the highest-paying cities, constituting about 7% of the highest-paying </a:t>
            </a:r>
            <a:r>
              <a:rPr lang="en-IN" b="0" i="0" u="none" strike="noStrike" dirty="0" err="1">
                <a:effectLst/>
                <a:latin typeface="-apple-system"/>
              </a:rPr>
              <a:t>cities,is</a:t>
            </a:r>
            <a:r>
              <a:rPr lang="en-IN" b="0" i="0" u="none" strike="noStrike" dirty="0">
                <a:effectLst/>
                <a:latin typeface="-apple-system"/>
              </a:rPr>
              <a:t> also in city with low salary revealing regional disparities in salary distributions.</a:t>
            </a:r>
            <a:endParaRPr lang="en-US" dirty="0"/>
          </a:p>
        </p:txBody>
      </p:sp>
      <p:sp>
        <p:nvSpPr>
          <p:cNvPr id="4" name="Date Placeholder 3"/>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p:cNvSpPr>
            <a:spLocks noGrp="1"/>
          </p:cNvSpPr>
          <p:nvPr>
            <p:ph type="ftr" sz="quarter" idx="4"/>
          </p:nvPr>
        </p:nvSpPr>
        <p:spPr/>
        <p:txBody>
          <a:bodyPr/>
          <a:lstStyle/>
          <a:p>
            <a:r>
              <a:rPr lang="en-US"/>
              <a:t>ARPITA HALDER</a:t>
            </a:r>
          </a:p>
        </p:txBody>
      </p:sp>
      <p:sp>
        <p:nvSpPr>
          <p:cNvPr id="6" name="Slide Number Placeholder 5"/>
          <p:cNvSpPr>
            <a:spLocks noGrp="1"/>
          </p:cNvSpPr>
          <p:nvPr>
            <p:ph type="sldNum" sz="quarter" idx="5"/>
          </p:nvPr>
        </p:nvSpPr>
        <p:spPr/>
        <p:txBody>
          <a:bodyPr/>
          <a:lstStyle/>
          <a:p>
            <a:fld id="{0EE852FE-BAC0-2A41-95A3-C3961EFA2C04}" type="slidenum">
              <a:rPr lang="en-US" smtClean="0"/>
              <a:t>10</a:t>
            </a:fld>
            <a:endParaRPr lang="en-US"/>
          </a:p>
        </p:txBody>
      </p:sp>
    </p:spTree>
    <p:extLst>
      <p:ext uri="{BB962C8B-B14F-4D97-AF65-F5344CB8AC3E}">
        <p14:creationId xmlns:p14="http://schemas.microsoft.com/office/powerpoint/2010/main" val="96704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i="0" u="none" strike="noStrike" dirty="0">
                <a:effectLst/>
                <a:latin typeface="-apple-system"/>
              </a:rPr>
              <a:t>Inference 7:</a:t>
            </a:r>
            <a:r>
              <a:rPr lang="en-IN" b="0" i="0" u="none" strike="noStrike" dirty="0">
                <a:effectLst/>
                <a:latin typeface="-apple-system"/>
              </a:rPr>
              <a:t> Python emerges as the predominant technology adopted universally across companies, spanning a wide age range from 7 to 173 years. Excel exhibits pervasive usage across companies irrespective of their age. While Spark and AWS find application in select companies, notably absent is the utilization of R language. Consequently, mastering Python and Excel is deemed essential for proficiency in the field.</a:t>
            </a:r>
            <a:endParaRPr lang="en-US" dirty="0"/>
          </a:p>
        </p:txBody>
      </p:sp>
      <p:sp>
        <p:nvSpPr>
          <p:cNvPr id="4" name="Date Placeholder 3"/>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p:cNvSpPr>
            <a:spLocks noGrp="1"/>
          </p:cNvSpPr>
          <p:nvPr>
            <p:ph type="ftr" sz="quarter" idx="4"/>
          </p:nvPr>
        </p:nvSpPr>
        <p:spPr/>
        <p:txBody>
          <a:bodyPr/>
          <a:lstStyle/>
          <a:p>
            <a:r>
              <a:rPr lang="en-US"/>
              <a:t>ARPITA HALDER</a:t>
            </a:r>
          </a:p>
        </p:txBody>
      </p:sp>
      <p:sp>
        <p:nvSpPr>
          <p:cNvPr id="6" name="Slide Number Placeholder 5"/>
          <p:cNvSpPr>
            <a:spLocks noGrp="1"/>
          </p:cNvSpPr>
          <p:nvPr>
            <p:ph type="sldNum" sz="quarter" idx="5"/>
          </p:nvPr>
        </p:nvSpPr>
        <p:spPr/>
        <p:txBody>
          <a:bodyPr/>
          <a:lstStyle/>
          <a:p>
            <a:fld id="{0EE852FE-BAC0-2A41-95A3-C3961EFA2C04}" type="slidenum">
              <a:rPr lang="en-US" smtClean="0"/>
              <a:t>11</a:t>
            </a:fld>
            <a:endParaRPr lang="en-US"/>
          </a:p>
        </p:txBody>
      </p:sp>
    </p:spTree>
    <p:extLst>
      <p:ext uri="{BB962C8B-B14F-4D97-AF65-F5344CB8AC3E}">
        <p14:creationId xmlns:p14="http://schemas.microsoft.com/office/powerpoint/2010/main" val="4172691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i="0" u="none" strike="noStrike" dirty="0">
                <a:effectLst/>
                <a:latin typeface="-apple-system"/>
              </a:rPr>
              <a:t>Inference 8</a:t>
            </a:r>
            <a:r>
              <a:rPr lang="en-IN" b="0" i="0" u="none" strike="noStrike" dirty="0">
                <a:effectLst/>
                <a:latin typeface="-apple-system"/>
              </a:rPr>
              <a:t>: The analysis indicates that companies in the field of data science, which pay high salaries, are predominantly those under 20 years of age. Organizations aged between 20 and 60 years offer moderate salary ranges. Notably, there is a discernible trend suggesting that newer companies or </a:t>
            </a:r>
            <a:r>
              <a:rPr lang="en-IN" b="0" i="0" u="none" strike="noStrike" dirty="0" err="1">
                <a:effectLst/>
                <a:latin typeface="-apple-system"/>
              </a:rPr>
              <a:t>startups</a:t>
            </a:r>
            <a:r>
              <a:rPr lang="en-IN" b="0" i="0" u="none" strike="noStrike" dirty="0">
                <a:effectLst/>
                <a:latin typeface="-apple-system"/>
              </a:rPr>
              <a:t> have a greater propensity to offer higher salaries compared to their older counterparts.</a:t>
            </a:r>
            <a:endParaRPr lang="en-US" dirty="0"/>
          </a:p>
        </p:txBody>
      </p:sp>
      <p:sp>
        <p:nvSpPr>
          <p:cNvPr id="4" name="Date Placeholder 3"/>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p:cNvSpPr>
            <a:spLocks noGrp="1"/>
          </p:cNvSpPr>
          <p:nvPr>
            <p:ph type="ftr" sz="quarter" idx="4"/>
          </p:nvPr>
        </p:nvSpPr>
        <p:spPr/>
        <p:txBody>
          <a:bodyPr/>
          <a:lstStyle/>
          <a:p>
            <a:r>
              <a:rPr lang="en-US"/>
              <a:t>ARPITA HALDER</a:t>
            </a:r>
          </a:p>
        </p:txBody>
      </p:sp>
      <p:sp>
        <p:nvSpPr>
          <p:cNvPr id="6" name="Slide Number Placeholder 5"/>
          <p:cNvSpPr>
            <a:spLocks noGrp="1"/>
          </p:cNvSpPr>
          <p:nvPr>
            <p:ph type="sldNum" sz="quarter" idx="5"/>
          </p:nvPr>
        </p:nvSpPr>
        <p:spPr/>
        <p:txBody>
          <a:bodyPr/>
          <a:lstStyle/>
          <a:p>
            <a:fld id="{0EE852FE-BAC0-2A41-95A3-C3961EFA2C04}" type="slidenum">
              <a:rPr lang="en-US" smtClean="0"/>
              <a:t>12</a:t>
            </a:fld>
            <a:endParaRPr lang="en-US"/>
          </a:p>
        </p:txBody>
      </p:sp>
    </p:spTree>
    <p:extLst>
      <p:ext uri="{BB962C8B-B14F-4D97-AF65-F5344CB8AC3E}">
        <p14:creationId xmlns:p14="http://schemas.microsoft.com/office/powerpoint/2010/main" val="140727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1" i="0" u="none" strike="noStrike" dirty="0">
                <a:solidFill>
                  <a:srgbClr val="000000"/>
                </a:solidFill>
                <a:effectLst/>
                <a:latin typeface="var(--jp-content-font-family)"/>
              </a:rPr>
              <a:t>Prediction of Salary based on the Job Description using Machine Learning Technique</a:t>
            </a:r>
          </a:p>
          <a:p>
            <a:pPr algn="l"/>
            <a:r>
              <a:rPr lang="en-IN" b="0" i="0" u="none" strike="noStrike" dirty="0">
                <a:solidFill>
                  <a:srgbClr val="000000"/>
                </a:solidFill>
                <a:effectLst/>
                <a:latin typeface="var(--jp-content-font-family)"/>
              </a:rPr>
              <a:t>This code aims to create a machine learning model for predicting job salaries based on job descriptions. It uses a pipeline with </a:t>
            </a:r>
            <a:r>
              <a:rPr lang="en-IN" b="0" i="0" u="none" strike="noStrike" dirty="0" err="1">
                <a:solidFill>
                  <a:srgbClr val="000000"/>
                </a:solidFill>
                <a:effectLst/>
                <a:latin typeface="var(--jp-content-font-family)"/>
              </a:rPr>
              <a:t>CountVectorizer</a:t>
            </a:r>
            <a:r>
              <a:rPr lang="en-IN" b="0" i="0" u="none" strike="noStrike" dirty="0">
                <a:solidFill>
                  <a:srgbClr val="000000"/>
                </a:solidFill>
                <a:effectLst/>
                <a:latin typeface="var(--jp-content-font-family)"/>
              </a:rPr>
              <a:t> for text representation and Linear Regression as the predictive model. The model is trained on this dataset, and after evaluation, it is saved to a file ('</a:t>
            </a:r>
            <a:r>
              <a:rPr lang="en-IN" b="0" i="0" u="none" strike="noStrike" dirty="0" err="1">
                <a:solidFill>
                  <a:srgbClr val="000000"/>
                </a:solidFill>
                <a:effectLst/>
                <a:latin typeface="var(--jp-content-font-family)"/>
              </a:rPr>
              <a:t>LinearRegression.pickle</a:t>
            </a:r>
            <a:r>
              <a:rPr lang="en-IN" b="0" i="0" u="none" strike="noStrike" dirty="0">
                <a:solidFill>
                  <a:srgbClr val="000000"/>
                </a:solidFill>
                <a:effectLst/>
                <a:latin typeface="var(--jp-content-font-family)"/>
              </a:rPr>
              <a:t>'). The trained model is then used to make predictions on a test set, and finally, it demonstrates the capability to predict the salary for a new job description provided as '</a:t>
            </a:r>
            <a:r>
              <a:rPr lang="en-IN" b="0" i="0" u="none" strike="noStrike" dirty="0" err="1">
                <a:solidFill>
                  <a:srgbClr val="000000"/>
                </a:solidFill>
                <a:effectLst/>
                <a:latin typeface="var(--jp-content-font-family)"/>
              </a:rPr>
              <a:t>new_job_description</a:t>
            </a:r>
            <a:r>
              <a:rPr lang="en-IN" b="0" i="0" u="none" strike="noStrike" dirty="0">
                <a:solidFill>
                  <a:srgbClr val="000000"/>
                </a:solidFill>
                <a:effectLst/>
                <a:latin typeface="var(--jp-content-font-family)"/>
              </a:rPr>
              <a:t>'.</a:t>
            </a:r>
          </a:p>
          <a:p>
            <a:r>
              <a:rPr lang="en-IN" b="1" i="0" u="none" strike="noStrike" dirty="0">
                <a:effectLst/>
                <a:latin typeface="-apple-system"/>
              </a:rPr>
              <a:t>Inference</a:t>
            </a:r>
            <a:r>
              <a:rPr lang="en-IN" b="0" i="0" u="none" strike="noStrike" dirty="0">
                <a:effectLst/>
                <a:latin typeface="-apple-system"/>
              </a:rPr>
              <a:t>: The code </a:t>
            </a:r>
            <a:r>
              <a:rPr lang="en-IN" b="0" i="0" u="none" strike="noStrike" dirty="0" err="1">
                <a:effectLst/>
                <a:latin typeface="MJXc-TeX-main-R"/>
              </a:rPr>
              <a:t>mod</a:t>
            </a:r>
            <a:r>
              <a:rPr lang="en-IN" b="0" i="0" u="none" strike="noStrike" dirty="0" err="1">
                <a:effectLst/>
                <a:latin typeface="MJXc-TeX-math-I"/>
              </a:rPr>
              <a:t>el</a:t>
            </a:r>
            <a:r>
              <a:rPr lang="en-IN" b="0" i="0" u="none" strike="noStrike" dirty="0" err="1">
                <a:effectLst/>
                <a:latin typeface="MJXc-TeX-main-R"/>
              </a:rPr>
              <a:t>.</a:t>
            </a:r>
            <a:r>
              <a:rPr lang="en-IN" b="0" i="0" u="none" strike="noStrike" dirty="0" err="1">
                <a:effectLst/>
                <a:latin typeface="MJXc-TeX-math-I"/>
              </a:rPr>
              <a:t>sc</a:t>
            </a:r>
            <a:r>
              <a:rPr lang="en-IN" b="0" i="0" u="none" strike="noStrike" dirty="0" err="1">
                <a:effectLst/>
                <a:latin typeface="MJXc-TeX-main-R"/>
              </a:rPr>
              <a:t>or</a:t>
            </a:r>
            <a:r>
              <a:rPr lang="en-IN" b="0" i="0" u="none" strike="noStrike" dirty="0" err="1">
                <a:effectLst/>
                <a:latin typeface="MJXc-TeX-math-I"/>
              </a:rPr>
              <a:t>e</a:t>
            </a:r>
            <a:r>
              <a:rPr lang="en-IN" b="0" i="0" u="none" strike="noStrike" dirty="0">
                <a:effectLst/>
                <a:latin typeface="MJXc-TeX-main-R"/>
              </a:rPr>
              <a:t>(</a:t>
            </a:r>
            <a:r>
              <a:rPr lang="en-IN" b="0" i="0" u="none" strike="noStrike" dirty="0" err="1">
                <a:effectLst/>
                <a:latin typeface="MJXc-TeX-math-I"/>
              </a:rPr>
              <a:t>Xtest</a:t>
            </a:r>
            <a:r>
              <a:rPr lang="en-IN" b="0" i="0" u="none" strike="noStrike" dirty="0" err="1">
                <a:effectLst/>
                <a:latin typeface="MJXc-TeX-main-R"/>
              </a:rPr>
              <a:t>,</a:t>
            </a:r>
            <a:r>
              <a:rPr lang="en-IN" b="0" i="0" u="none" strike="noStrike" dirty="0" err="1">
                <a:effectLst/>
                <a:latin typeface="MJXc-TeX-math-I"/>
              </a:rPr>
              <a:t>ytest</a:t>
            </a:r>
            <a:r>
              <a:rPr lang="en-IN" b="0" i="0" u="none" strike="noStrike" dirty="0">
                <a:effectLst/>
                <a:latin typeface="MJXc-TeX-main-R"/>
              </a:rPr>
              <a:t>)</a:t>
            </a:r>
            <a:r>
              <a:rPr lang="en-IN" b="0" i="0" u="none" strike="noStrike" dirty="0">
                <a:effectLst/>
                <a:latin typeface="-apple-system"/>
              </a:rPr>
              <a:t> calculates the R-squared (R2) score for the trained model on the provided test data. In this case, the obtained score is 0.6294. The R2 score, ranging from 0 to 1, represents the proportion of the variance in the dependent variable (</a:t>
            </a:r>
            <a:r>
              <a:rPr lang="en-IN" b="0" i="0" u="none" strike="noStrike" dirty="0" err="1">
                <a:effectLst/>
                <a:latin typeface="-apple-system"/>
              </a:rPr>
              <a:t>y_test</a:t>
            </a:r>
            <a:r>
              <a:rPr lang="en-IN" b="0" i="0" u="none" strike="noStrike" dirty="0">
                <a:effectLst/>
                <a:latin typeface="-apple-system"/>
              </a:rPr>
              <a:t>) that is predictable from the independent variable (</a:t>
            </a:r>
            <a:r>
              <a:rPr lang="en-IN" b="0" i="0" u="none" strike="noStrike" dirty="0" err="1">
                <a:effectLst/>
                <a:latin typeface="-apple-system"/>
              </a:rPr>
              <a:t>X_test</a:t>
            </a:r>
            <a:r>
              <a:rPr lang="en-IN" b="0" i="0" u="none" strike="noStrike" dirty="0">
                <a:effectLst/>
                <a:latin typeface="-apple-system"/>
              </a:rPr>
              <a:t>). A score of 0.6294 suggests that approximately 62.94% of the variability in the actual job salary values is captured by the model, indicating a moderate level of predictive performance.</a:t>
            </a:r>
            <a:br>
              <a:rPr lang="en-IN" dirty="0"/>
            </a:br>
            <a:r>
              <a:rPr lang="en-IN" b="0" i="0" u="none" strike="noStrike" dirty="0">
                <a:effectLst/>
                <a:latin typeface="-apple-system"/>
              </a:rPr>
              <a:t>The scatter plot </a:t>
            </a:r>
            <a:r>
              <a:rPr lang="en-IN" b="0" i="0" u="none" strike="noStrike" dirty="0">
                <a:effectLst/>
                <a:latin typeface="MJXc-TeX-math-I"/>
              </a:rPr>
              <a:t>fig</a:t>
            </a:r>
            <a:r>
              <a:rPr lang="en-IN" b="0" i="0" u="none" strike="noStrike" dirty="0">
                <a:effectLst/>
                <a:latin typeface="-apple-system"/>
              </a:rPr>
              <a:t> visualizes the relationship between the predicted salaries (</a:t>
            </a:r>
            <a:r>
              <a:rPr lang="en-IN" b="0" i="0" u="none" strike="noStrike" dirty="0" err="1">
                <a:effectLst/>
                <a:latin typeface="MJXc-TeX-math-I"/>
              </a:rPr>
              <a:t>ypred</a:t>
            </a:r>
            <a:r>
              <a:rPr lang="en-IN" b="0" i="0" u="none" strike="noStrike" dirty="0">
                <a:effectLst/>
                <a:latin typeface="-apple-system"/>
              </a:rPr>
              <a:t>) by the model and the actual salaries (</a:t>
            </a:r>
            <a:r>
              <a:rPr lang="en-IN" b="0" i="0" u="none" strike="noStrike" dirty="0" err="1">
                <a:effectLst/>
                <a:latin typeface="MJXc-TeX-math-I"/>
              </a:rPr>
              <a:t>ytest</a:t>
            </a:r>
            <a:r>
              <a:rPr lang="en-IN" b="0" i="0" u="none" strike="noStrike" dirty="0">
                <a:effectLst/>
                <a:latin typeface="-apple-system"/>
              </a:rPr>
              <a:t>). Each point on the plot represents a data instance, comparing the predicted salary on the x-axis to the actual salary on the y-axis. This plot helps assess how well the model's predictions align with the true salary values. A diagonal alignment would indicate accurate predictions, while deviations from the diagonal line suggest discrepancies between predicted and actual values.</a:t>
            </a:r>
            <a:endParaRPr lang="en-US" dirty="0"/>
          </a:p>
        </p:txBody>
      </p:sp>
      <p:sp>
        <p:nvSpPr>
          <p:cNvPr id="4" name="Date Placeholder 3"/>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p:cNvSpPr>
            <a:spLocks noGrp="1"/>
          </p:cNvSpPr>
          <p:nvPr>
            <p:ph type="ftr" sz="quarter" idx="4"/>
          </p:nvPr>
        </p:nvSpPr>
        <p:spPr/>
        <p:txBody>
          <a:bodyPr/>
          <a:lstStyle/>
          <a:p>
            <a:r>
              <a:rPr lang="en-US"/>
              <a:t>ARPITA HALDER</a:t>
            </a:r>
          </a:p>
        </p:txBody>
      </p:sp>
      <p:sp>
        <p:nvSpPr>
          <p:cNvPr id="6" name="Slide Number Placeholder 5"/>
          <p:cNvSpPr>
            <a:spLocks noGrp="1"/>
          </p:cNvSpPr>
          <p:nvPr>
            <p:ph type="sldNum" sz="quarter" idx="5"/>
          </p:nvPr>
        </p:nvSpPr>
        <p:spPr/>
        <p:txBody>
          <a:bodyPr/>
          <a:lstStyle/>
          <a:p>
            <a:fld id="{0EE852FE-BAC0-2A41-95A3-C3961EFA2C04}" type="slidenum">
              <a:rPr lang="en-US" smtClean="0"/>
              <a:t>13</a:t>
            </a:fld>
            <a:endParaRPr lang="en-US"/>
          </a:p>
        </p:txBody>
      </p:sp>
    </p:spTree>
    <p:extLst>
      <p:ext uri="{BB962C8B-B14F-4D97-AF65-F5344CB8AC3E}">
        <p14:creationId xmlns:p14="http://schemas.microsoft.com/office/powerpoint/2010/main" val="2721437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2F079-2DB4-E4E1-9B88-50142DDA74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30AEB7-F6F6-6F4C-6CBD-EE7548E59E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F2A546-6586-C7A7-8E92-0B34B09AC755}"/>
              </a:ext>
            </a:extLst>
          </p:cNvPr>
          <p:cNvSpPr>
            <a:spLocks noGrp="1"/>
          </p:cNvSpPr>
          <p:nvPr>
            <p:ph type="body" idx="1"/>
          </p:nvPr>
        </p:nvSpPr>
        <p:spPr/>
        <p:txBody>
          <a:bodyPr/>
          <a:lstStyle/>
          <a:p>
            <a:r>
              <a:rPr lang="en-IN" b="1" i="0" u="none" strike="noStrike" dirty="0">
                <a:effectLst/>
                <a:latin typeface="-apple-system"/>
              </a:rPr>
              <a:t>Inference 1</a:t>
            </a:r>
            <a:r>
              <a:rPr lang="en-IN" b="0" i="0" u="none" strike="noStrike" dirty="0">
                <a:effectLst/>
                <a:latin typeface="-apple-system"/>
              </a:rPr>
              <a:t>:Among the 20 most common data jobs globally, data engineering emerges as the predominant role, taking the lead, followed sequentially by data scientist, data analyst, and machine learning engineer. This hierarchy sheds light on the key roles driving the data landscape, emphasizing the critical importance of data engineering in the forefront of contemporary data-centric professions.</a:t>
            </a:r>
            <a:endParaRPr lang="en-US" dirty="0"/>
          </a:p>
        </p:txBody>
      </p:sp>
      <p:sp>
        <p:nvSpPr>
          <p:cNvPr id="4" name="Date Placeholder 3">
            <a:extLst>
              <a:ext uri="{FF2B5EF4-FFF2-40B4-BE49-F238E27FC236}">
                <a16:creationId xmlns:a16="http://schemas.microsoft.com/office/drawing/2014/main" id="{F11C89C1-B517-6F2F-2E32-BA61A5E99CD7}"/>
              </a:ext>
            </a:extLst>
          </p:cNvPr>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a:extLst>
              <a:ext uri="{FF2B5EF4-FFF2-40B4-BE49-F238E27FC236}">
                <a16:creationId xmlns:a16="http://schemas.microsoft.com/office/drawing/2014/main" id="{9C96F016-DFAD-1687-37AF-4958B2CF8B6B}"/>
              </a:ext>
            </a:extLst>
          </p:cNvPr>
          <p:cNvSpPr>
            <a:spLocks noGrp="1"/>
          </p:cNvSpPr>
          <p:nvPr>
            <p:ph type="ftr" sz="quarter" idx="4"/>
          </p:nvPr>
        </p:nvSpPr>
        <p:spPr/>
        <p:txBody>
          <a:bodyPr/>
          <a:lstStyle/>
          <a:p>
            <a:r>
              <a:rPr lang="en-US"/>
              <a:t>ARPITA HALDER</a:t>
            </a:r>
          </a:p>
        </p:txBody>
      </p:sp>
      <p:sp>
        <p:nvSpPr>
          <p:cNvPr id="6" name="Slide Number Placeholder 5">
            <a:extLst>
              <a:ext uri="{FF2B5EF4-FFF2-40B4-BE49-F238E27FC236}">
                <a16:creationId xmlns:a16="http://schemas.microsoft.com/office/drawing/2014/main" id="{13586ADF-8217-6AB2-8FCB-CAECBED3A93F}"/>
              </a:ext>
            </a:extLst>
          </p:cNvPr>
          <p:cNvSpPr>
            <a:spLocks noGrp="1"/>
          </p:cNvSpPr>
          <p:nvPr>
            <p:ph type="sldNum" sz="quarter" idx="5"/>
          </p:nvPr>
        </p:nvSpPr>
        <p:spPr/>
        <p:txBody>
          <a:bodyPr/>
          <a:lstStyle/>
          <a:p>
            <a:fld id="{0EE852FE-BAC0-2A41-95A3-C3961EFA2C04}" type="slidenum">
              <a:rPr lang="en-US" smtClean="0"/>
              <a:t>15</a:t>
            </a:fld>
            <a:endParaRPr lang="en-US"/>
          </a:p>
        </p:txBody>
      </p:sp>
    </p:spTree>
    <p:extLst>
      <p:ext uri="{BB962C8B-B14F-4D97-AF65-F5344CB8AC3E}">
        <p14:creationId xmlns:p14="http://schemas.microsoft.com/office/powerpoint/2010/main" val="3798298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u="none" strike="noStrike" dirty="0">
                <a:effectLst/>
                <a:latin typeface="-apple-system"/>
              </a:rPr>
              <a:t>highlights a distinct pattern in experience levels, revealing a prevalence of experts, followed by intermediate professionals and, subsequently, junior roles.</a:t>
            </a:r>
            <a:endParaRPr lang="en-US" dirty="0"/>
          </a:p>
        </p:txBody>
      </p:sp>
      <p:sp>
        <p:nvSpPr>
          <p:cNvPr id="4" name="Date Placeholder 3"/>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p:cNvSpPr>
            <a:spLocks noGrp="1"/>
          </p:cNvSpPr>
          <p:nvPr>
            <p:ph type="ftr" sz="quarter" idx="4"/>
          </p:nvPr>
        </p:nvSpPr>
        <p:spPr/>
        <p:txBody>
          <a:bodyPr/>
          <a:lstStyle/>
          <a:p>
            <a:r>
              <a:rPr lang="en-US"/>
              <a:t>ARPITA HALDER</a:t>
            </a:r>
          </a:p>
        </p:txBody>
      </p:sp>
      <p:sp>
        <p:nvSpPr>
          <p:cNvPr id="6" name="Slide Number Placeholder 5"/>
          <p:cNvSpPr>
            <a:spLocks noGrp="1"/>
          </p:cNvSpPr>
          <p:nvPr>
            <p:ph type="sldNum" sz="quarter" idx="5"/>
          </p:nvPr>
        </p:nvSpPr>
        <p:spPr/>
        <p:txBody>
          <a:bodyPr/>
          <a:lstStyle/>
          <a:p>
            <a:fld id="{0EE852FE-BAC0-2A41-95A3-C3961EFA2C04}" type="slidenum">
              <a:rPr lang="en-US" smtClean="0"/>
              <a:t>16</a:t>
            </a:fld>
            <a:endParaRPr lang="en-US"/>
          </a:p>
        </p:txBody>
      </p:sp>
    </p:spTree>
    <p:extLst>
      <p:ext uri="{BB962C8B-B14F-4D97-AF65-F5344CB8AC3E}">
        <p14:creationId xmlns:p14="http://schemas.microsoft.com/office/powerpoint/2010/main" val="757699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B474DB2-E921-7245-9443-9BE1D47BE5B2}" type="datetime6">
              <a:rPr lang="en-IN" smtClean="0"/>
              <a:t>January 24</a:t>
            </a:fld>
            <a:endParaRPr lang="en-US"/>
          </a:p>
        </p:txBody>
      </p:sp>
      <p:sp>
        <p:nvSpPr>
          <p:cNvPr id="5" name="Footer Placeholder 4"/>
          <p:cNvSpPr>
            <a:spLocks noGrp="1"/>
          </p:cNvSpPr>
          <p:nvPr>
            <p:ph type="ftr" sz="quarter" idx="11"/>
          </p:nvPr>
        </p:nvSpPr>
        <p:spPr/>
        <p:txBody>
          <a:bodyPr/>
          <a:lstStyle/>
          <a:p>
            <a:r>
              <a:rPr lang="en-US"/>
              <a:t>ARPITA HALDER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4EC0EB-4FDF-A842-9185-F6C7AB16CF2D}" type="datetime6">
              <a:rPr lang="en-IN" smtClean="0"/>
              <a:t>January 24</a:t>
            </a:fld>
            <a:endParaRPr lang="en-US"/>
          </a:p>
        </p:txBody>
      </p:sp>
      <p:sp>
        <p:nvSpPr>
          <p:cNvPr id="5" name="Footer Placeholder 4"/>
          <p:cNvSpPr>
            <a:spLocks noGrp="1"/>
          </p:cNvSpPr>
          <p:nvPr>
            <p:ph type="ftr" sz="quarter" idx="11"/>
          </p:nvPr>
        </p:nvSpPr>
        <p:spPr/>
        <p:txBody>
          <a:bodyPr/>
          <a:lstStyle/>
          <a:p>
            <a:r>
              <a:rPr lang="en-US"/>
              <a:t>ARPITA HALDER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6ACCD8-F44C-AF46-BF7C-C96557664714}" type="datetime6">
              <a:rPr lang="en-IN" smtClean="0"/>
              <a:t>January 24</a:t>
            </a:fld>
            <a:endParaRPr lang="en-US"/>
          </a:p>
        </p:txBody>
      </p:sp>
      <p:sp>
        <p:nvSpPr>
          <p:cNvPr id="5" name="Footer Placeholder 4"/>
          <p:cNvSpPr>
            <a:spLocks noGrp="1"/>
          </p:cNvSpPr>
          <p:nvPr>
            <p:ph type="ftr" sz="quarter" idx="11"/>
          </p:nvPr>
        </p:nvSpPr>
        <p:spPr/>
        <p:txBody>
          <a:bodyPr/>
          <a:lstStyle/>
          <a:p>
            <a:r>
              <a:rPr lang="en-US"/>
              <a:t>ARPITA HALDER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02D334-3565-7F4E-97A1-9421201CBA00}" type="datetime6">
              <a:rPr lang="en-IN" smtClean="0"/>
              <a:t>January 24</a:t>
            </a:fld>
            <a:endParaRPr lang="en-US"/>
          </a:p>
        </p:txBody>
      </p:sp>
      <p:sp>
        <p:nvSpPr>
          <p:cNvPr id="5" name="Footer Placeholder 4"/>
          <p:cNvSpPr>
            <a:spLocks noGrp="1"/>
          </p:cNvSpPr>
          <p:nvPr>
            <p:ph type="ftr" sz="quarter" idx="11"/>
          </p:nvPr>
        </p:nvSpPr>
        <p:spPr/>
        <p:txBody>
          <a:bodyPr/>
          <a:lstStyle/>
          <a:p>
            <a:r>
              <a:rPr lang="en-US"/>
              <a:t>ARPITA HALDER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D249F2-0EC6-ED4C-B340-12494D03A32B}" type="datetime6">
              <a:rPr lang="en-IN" smtClean="0"/>
              <a:t>January 24</a:t>
            </a:fld>
            <a:endParaRPr lang="en-US"/>
          </a:p>
        </p:txBody>
      </p:sp>
      <p:sp>
        <p:nvSpPr>
          <p:cNvPr id="5" name="Footer Placeholder 4"/>
          <p:cNvSpPr>
            <a:spLocks noGrp="1"/>
          </p:cNvSpPr>
          <p:nvPr>
            <p:ph type="ftr" sz="quarter" idx="11"/>
          </p:nvPr>
        </p:nvSpPr>
        <p:spPr/>
        <p:txBody>
          <a:bodyPr/>
          <a:lstStyle/>
          <a:p>
            <a:r>
              <a:rPr lang="en-US"/>
              <a:t>ARPITA HALDER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D8A55F-FDD7-9F47-B1C0-D51EDCF33013}" type="datetime6">
              <a:rPr lang="en-IN" smtClean="0"/>
              <a:t>January 24</a:t>
            </a:fld>
            <a:endParaRPr lang="en-US"/>
          </a:p>
        </p:txBody>
      </p:sp>
      <p:sp>
        <p:nvSpPr>
          <p:cNvPr id="6" name="Footer Placeholder 5"/>
          <p:cNvSpPr>
            <a:spLocks noGrp="1"/>
          </p:cNvSpPr>
          <p:nvPr>
            <p:ph type="ftr" sz="quarter" idx="11"/>
          </p:nvPr>
        </p:nvSpPr>
        <p:spPr/>
        <p:txBody>
          <a:bodyPr/>
          <a:lstStyle/>
          <a:p>
            <a:r>
              <a:rPr lang="en-US"/>
              <a:t>ARPITA HALDER</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1442047-6ED5-0243-9DD6-50C7727B25E2}" type="datetime6">
              <a:rPr lang="en-IN" smtClean="0"/>
              <a:t>January 24</a:t>
            </a:fld>
            <a:endParaRPr lang="en-US"/>
          </a:p>
        </p:txBody>
      </p:sp>
      <p:sp>
        <p:nvSpPr>
          <p:cNvPr id="8" name="Footer Placeholder 7"/>
          <p:cNvSpPr>
            <a:spLocks noGrp="1"/>
          </p:cNvSpPr>
          <p:nvPr>
            <p:ph type="ftr" sz="quarter" idx="11"/>
          </p:nvPr>
        </p:nvSpPr>
        <p:spPr/>
        <p:txBody>
          <a:bodyPr/>
          <a:lstStyle/>
          <a:p>
            <a:r>
              <a:rPr lang="en-US"/>
              <a:t>ARPITA HALDER</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65AB74-D4A3-6047-AE7B-24286E5A31E5}" type="datetime6">
              <a:rPr lang="en-IN" smtClean="0"/>
              <a:t>January 24</a:t>
            </a:fld>
            <a:endParaRPr lang="en-US"/>
          </a:p>
        </p:txBody>
      </p:sp>
      <p:sp>
        <p:nvSpPr>
          <p:cNvPr id="4" name="Footer Placeholder 3"/>
          <p:cNvSpPr>
            <a:spLocks noGrp="1"/>
          </p:cNvSpPr>
          <p:nvPr>
            <p:ph type="ftr" sz="quarter" idx="11"/>
          </p:nvPr>
        </p:nvSpPr>
        <p:spPr/>
        <p:txBody>
          <a:bodyPr/>
          <a:lstStyle/>
          <a:p>
            <a:r>
              <a:rPr lang="en-US"/>
              <a:t>ARPITA HALDER</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566018-6AC8-9640-98B8-3D916124AD99}" type="datetime6">
              <a:rPr lang="en-IN" smtClean="0"/>
              <a:t>January 24</a:t>
            </a:fld>
            <a:endParaRPr lang="en-US"/>
          </a:p>
        </p:txBody>
      </p:sp>
      <p:sp>
        <p:nvSpPr>
          <p:cNvPr id="3" name="Footer Placeholder 2"/>
          <p:cNvSpPr>
            <a:spLocks noGrp="1"/>
          </p:cNvSpPr>
          <p:nvPr>
            <p:ph type="ftr" sz="quarter" idx="11"/>
          </p:nvPr>
        </p:nvSpPr>
        <p:spPr/>
        <p:txBody>
          <a:bodyPr/>
          <a:lstStyle/>
          <a:p>
            <a:r>
              <a:rPr lang="en-US"/>
              <a:t>ARPITA HALDER</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C2B6D4-C710-154D-AC63-196CC628F7B8}" type="datetime6">
              <a:rPr lang="en-IN" smtClean="0"/>
              <a:t>January 24</a:t>
            </a:fld>
            <a:endParaRPr lang="en-US"/>
          </a:p>
        </p:txBody>
      </p:sp>
      <p:sp>
        <p:nvSpPr>
          <p:cNvPr id="6" name="Footer Placeholder 5"/>
          <p:cNvSpPr>
            <a:spLocks noGrp="1"/>
          </p:cNvSpPr>
          <p:nvPr>
            <p:ph type="ftr" sz="quarter" idx="11"/>
          </p:nvPr>
        </p:nvSpPr>
        <p:spPr/>
        <p:txBody>
          <a:bodyPr/>
          <a:lstStyle/>
          <a:p>
            <a:r>
              <a:rPr lang="en-US"/>
              <a:t>ARPITA HALDER</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9C0F43-8742-E741-907B-E547DAB467E7}" type="datetime6">
              <a:rPr lang="en-IN" smtClean="0"/>
              <a:t>January 24</a:t>
            </a:fld>
            <a:endParaRPr lang="en-US"/>
          </a:p>
        </p:txBody>
      </p:sp>
      <p:sp>
        <p:nvSpPr>
          <p:cNvPr id="6" name="Footer Placeholder 5"/>
          <p:cNvSpPr>
            <a:spLocks noGrp="1"/>
          </p:cNvSpPr>
          <p:nvPr>
            <p:ph type="ftr" sz="quarter" idx="11"/>
          </p:nvPr>
        </p:nvSpPr>
        <p:spPr/>
        <p:txBody>
          <a:bodyPr/>
          <a:lstStyle/>
          <a:p>
            <a:r>
              <a:rPr lang="en-US"/>
              <a:t>ARPITA HALDER</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179E69-9500-7B4E-92F6-1AEF1AD511C2}" type="datetime6">
              <a:rPr lang="en-IN" smtClean="0"/>
              <a:t>January 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ARPITA HALDER</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sv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sv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2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www.linkedin.com/in/arpitahalder/" TargetMode="External"/><Relationship Id="rId2" Type="http://schemas.openxmlformats.org/officeDocument/2006/relationships/hyperlink" Target="mailto:arpita.halder@fau.de" TargetMode="Externa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hyperlink" Target="https://github.com/arpita739"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hyperlink" Target="https://www.kaggle.com/datasets/arnabchaki/data-science-salaries-2023" TargetMode="External"/><Relationship Id="rId4" Type="http://schemas.openxmlformats.org/officeDocument/2006/relationships/hyperlink" Target="https://www.kaggle.com/datasets/thedevastator/jobs-dataset-from-glassdoor/"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3" name="Freeform 3"/>
          <p:cNvSpPr/>
          <p:nvPr/>
        </p:nvSpPr>
        <p:spPr>
          <a:xfrm>
            <a:off x="10463801" y="295412"/>
            <a:ext cx="6795499" cy="8962888"/>
          </a:xfrm>
          <a:custGeom>
            <a:avLst/>
            <a:gdLst/>
            <a:ahLst/>
            <a:cxnLst/>
            <a:rect l="l" t="t" r="r" b="b"/>
            <a:pathLst>
              <a:path w="6795499" h="8962888">
                <a:moveTo>
                  <a:pt x="0" y="0"/>
                </a:moveTo>
                <a:lnTo>
                  <a:pt x="6795499" y="0"/>
                </a:lnTo>
                <a:lnTo>
                  <a:pt x="6795499" y="8962888"/>
                </a:lnTo>
                <a:lnTo>
                  <a:pt x="0" y="89628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933450" y="2148906"/>
            <a:ext cx="10760724" cy="2872581"/>
          </a:xfrm>
          <a:prstGeom prst="rect">
            <a:avLst/>
          </a:prstGeom>
        </p:spPr>
        <p:txBody>
          <a:bodyPr lIns="0" tIns="0" rIns="0" bIns="0" rtlCol="0" anchor="t">
            <a:spAutoFit/>
          </a:bodyPr>
          <a:lstStyle/>
          <a:p>
            <a:pPr>
              <a:lnSpc>
                <a:spcPts val="11205"/>
              </a:lnSpc>
            </a:pPr>
            <a:r>
              <a:rPr lang="en-US" sz="9337" spc="-93" dirty="0">
                <a:solidFill>
                  <a:srgbClr val="000000"/>
                </a:solidFill>
                <a:latin typeface="Gotham"/>
              </a:rPr>
              <a:t>Data Science Job Salary Analysis</a:t>
            </a:r>
          </a:p>
        </p:txBody>
      </p:sp>
      <p:sp>
        <p:nvSpPr>
          <p:cNvPr id="5" name="TextBox 5"/>
          <p:cNvSpPr txBox="1"/>
          <p:nvPr/>
        </p:nvSpPr>
        <p:spPr>
          <a:xfrm>
            <a:off x="2625047" y="1212352"/>
            <a:ext cx="8583903" cy="405765"/>
          </a:xfrm>
          <a:prstGeom prst="rect">
            <a:avLst/>
          </a:prstGeom>
        </p:spPr>
        <p:txBody>
          <a:bodyPr lIns="0" tIns="0" rIns="0" bIns="0" rtlCol="0" anchor="t">
            <a:spAutoFit/>
          </a:bodyPr>
          <a:lstStyle/>
          <a:p>
            <a:pPr>
              <a:lnSpc>
                <a:spcPts val="3359"/>
              </a:lnSpc>
              <a:spcBef>
                <a:spcPct val="0"/>
              </a:spcBef>
            </a:pPr>
            <a:r>
              <a:rPr lang="en-US" sz="2400" spc="506" dirty="0">
                <a:solidFill>
                  <a:srgbClr val="000000"/>
                </a:solidFill>
                <a:latin typeface="Gotham"/>
              </a:rPr>
              <a:t>MADE PROJECT</a:t>
            </a:r>
          </a:p>
        </p:txBody>
      </p:sp>
      <p:sp>
        <p:nvSpPr>
          <p:cNvPr id="6" name="TextBox 6"/>
          <p:cNvSpPr txBox="1"/>
          <p:nvPr/>
        </p:nvSpPr>
        <p:spPr>
          <a:xfrm>
            <a:off x="990600" y="8472805"/>
            <a:ext cx="9751135" cy="818942"/>
          </a:xfrm>
          <a:prstGeom prst="rect">
            <a:avLst/>
          </a:prstGeom>
        </p:spPr>
        <p:txBody>
          <a:bodyPr lIns="0" tIns="0" rIns="0" bIns="0" rtlCol="0" anchor="t">
            <a:spAutoFit/>
          </a:bodyPr>
          <a:lstStyle/>
          <a:p>
            <a:pPr>
              <a:lnSpc>
                <a:spcPts val="2170"/>
              </a:lnSpc>
            </a:pPr>
            <a:r>
              <a:rPr lang="en-US" sz="1400" spc="208" dirty="0">
                <a:solidFill>
                  <a:srgbClr val="000000"/>
                </a:solidFill>
                <a:latin typeface="Gotham"/>
              </a:rPr>
              <a:t>DATE: JANUARY 2024</a:t>
            </a:r>
          </a:p>
          <a:p>
            <a:pPr>
              <a:lnSpc>
                <a:spcPts val="2170"/>
              </a:lnSpc>
            </a:pPr>
            <a:r>
              <a:rPr lang="en-US" sz="1400" spc="208" dirty="0">
                <a:solidFill>
                  <a:srgbClr val="000000"/>
                </a:solidFill>
                <a:latin typeface="Gotham"/>
              </a:rPr>
              <a:t>Prepared by: Arpita Halder</a:t>
            </a:r>
          </a:p>
          <a:p>
            <a:pPr>
              <a:lnSpc>
                <a:spcPts val="2170"/>
              </a:lnSpc>
            </a:pPr>
            <a:r>
              <a:rPr lang="en-US" sz="1400" spc="208" dirty="0">
                <a:solidFill>
                  <a:srgbClr val="000000"/>
                </a:solidFill>
                <a:latin typeface="Gotham"/>
              </a:rPr>
              <a:t>Matriculation Number: 22974970</a:t>
            </a:r>
          </a:p>
        </p:txBody>
      </p:sp>
      <p:pic>
        <p:nvPicPr>
          <p:cNvPr id="9" name="Picture 8" descr="A blue and white logo&#10;&#10;Description automatically generated">
            <a:extLst>
              <a:ext uri="{FF2B5EF4-FFF2-40B4-BE49-F238E27FC236}">
                <a16:creationId xmlns:a16="http://schemas.microsoft.com/office/drawing/2014/main" id="{18B6A9C3-B0C3-F04E-7FE8-CE1CD1ACD3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451" y="908475"/>
            <a:ext cx="1504950" cy="112958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BA2492-A19B-B738-7F83-5222DB7C5F89}"/>
              </a:ext>
            </a:extLst>
          </p:cNvPr>
          <p:cNvSpPr txBox="1"/>
          <p:nvPr/>
        </p:nvSpPr>
        <p:spPr>
          <a:xfrm>
            <a:off x="1219200" y="1181100"/>
            <a:ext cx="12192000" cy="461665"/>
          </a:xfrm>
          <a:prstGeom prst="rect">
            <a:avLst/>
          </a:prstGeom>
          <a:noFill/>
        </p:spPr>
        <p:txBody>
          <a:bodyPr wrap="square">
            <a:spAutoFit/>
          </a:bodyPr>
          <a:lstStyle/>
          <a:p>
            <a:r>
              <a:rPr lang="en-IN" sz="2400" b="1" i="0" u="none" strike="noStrike" dirty="0">
                <a:effectLst/>
                <a:latin typeface="-apple-system"/>
              </a:rPr>
              <a:t>6. Which city in the United States have the highest and lowest salary in the field of data?</a:t>
            </a:r>
          </a:p>
        </p:txBody>
      </p:sp>
      <p:pic>
        <p:nvPicPr>
          <p:cNvPr id="7" name="Picture 6" descr="A colorful circle with different colored lines&#10;&#10;Description automatically generated">
            <a:extLst>
              <a:ext uri="{FF2B5EF4-FFF2-40B4-BE49-F238E27FC236}">
                <a16:creationId xmlns:a16="http://schemas.microsoft.com/office/drawing/2014/main" id="{048AF395-E6F2-3737-AF05-9BAE781948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2097731"/>
            <a:ext cx="14249400" cy="4499811"/>
          </a:xfrm>
          <a:prstGeom prst="rect">
            <a:avLst/>
          </a:prstGeom>
        </p:spPr>
      </p:pic>
      <p:pic>
        <p:nvPicPr>
          <p:cNvPr id="9" name="Picture 8" descr="A colorful circle with different colors&#10;&#10;Description automatically generated">
            <a:extLst>
              <a:ext uri="{FF2B5EF4-FFF2-40B4-BE49-F238E27FC236}">
                <a16:creationId xmlns:a16="http://schemas.microsoft.com/office/drawing/2014/main" id="{9B25F675-2B36-D5E1-E202-48DAC5D1A8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5600700"/>
            <a:ext cx="14249400" cy="4499811"/>
          </a:xfrm>
          <a:prstGeom prst="rect">
            <a:avLst/>
          </a:prstGeom>
        </p:spPr>
      </p:pic>
    </p:spTree>
    <p:extLst>
      <p:ext uri="{BB962C8B-B14F-4D97-AF65-F5344CB8AC3E}">
        <p14:creationId xmlns:p14="http://schemas.microsoft.com/office/powerpoint/2010/main" val="1358206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17" name="Picture 16" descr="A graph showing different colored lines&#10;&#10;Description automatically generated">
            <a:extLst>
              <a:ext uri="{FF2B5EF4-FFF2-40B4-BE49-F238E27FC236}">
                <a16:creationId xmlns:a16="http://schemas.microsoft.com/office/drawing/2014/main" id="{E655BC1F-D433-2026-5B92-D6D559F69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22" y="1409700"/>
            <a:ext cx="12458700" cy="8305800"/>
          </a:xfrm>
          <a:prstGeom prst="rect">
            <a:avLst/>
          </a:prstGeom>
        </p:spPr>
      </p:pic>
      <p:sp>
        <p:nvSpPr>
          <p:cNvPr id="19" name="TextBox 18">
            <a:extLst>
              <a:ext uri="{FF2B5EF4-FFF2-40B4-BE49-F238E27FC236}">
                <a16:creationId xmlns:a16="http://schemas.microsoft.com/office/drawing/2014/main" id="{03044CBF-3338-14C4-1458-70611BA92695}"/>
              </a:ext>
            </a:extLst>
          </p:cNvPr>
          <p:cNvSpPr txBox="1"/>
          <p:nvPr/>
        </p:nvSpPr>
        <p:spPr>
          <a:xfrm>
            <a:off x="396222" y="796556"/>
            <a:ext cx="9494874" cy="461665"/>
          </a:xfrm>
          <a:prstGeom prst="rect">
            <a:avLst/>
          </a:prstGeom>
          <a:noFill/>
        </p:spPr>
        <p:txBody>
          <a:bodyPr wrap="square">
            <a:spAutoFit/>
          </a:bodyPr>
          <a:lstStyle/>
          <a:p>
            <a:pPr algn="l"/>
            <a:r>
              <a:rPr lang="en-IN" sz="2400" b="1" i="0" u="none" strike="noStrike" dirty="0">
                <a:effectLst/>
                <a:latin typeface="-apple-system"/>
              </a:rPr>
              <a:t>7. What is the technology requirements by high salary company age?</a:t>
            </a:r>
          </a:p>
        </p:txBody>
      </p:sp>
      <p:sp>
        <p:nvSpPr>
          <p:cNvPr id="20" name="Freeform 3">
            <a:extLst>
              <a:ext uri="{FF2B5EF4-FFF2-40B4-BE49-F238E27FC236}">
                <a16:creationId xmlns:a16="http://schemas.microsoft.com/office/drawing/2014/main" id="{032C017D-FBF9-7160-2653-F124F10EC959}"/>
              </a:ext>
            </a:extLst>
          </p:cNvPr>
          <p:cNvSpPr/>
          <p:nvPr/>
        </p:nvSpPr>
        <p:spPr>
          <a:xfrm>
            <a:off x="13639800" y="4000500"/>
            <a:ext cx="4495800" cy="6286500"/>
          </a:xfrm>
          <a:custGeom>
            <a:avLst/>
            <a:gdLst/>
            <a:ahLst/>
            <a:cxnLst/>
            <a:rect l="l" t="t" r="r" b="b"/>
            <a:pathLst>
              <a:path w="8083561" h="11004848">
                <a:moveTo>
                  <a:pt x="0" y="0"/>
                </a:moveTo>
                <a:lnTo>
                  <a:pt x="8083561" y="0"/>
                </a:lnTo>
                <a:lnTo>
                  <a:pt x="8083561" y="11004848"/>
                </a:lnTo>
                <a:lnTo>
                  <a:pt x="0" y="110048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9">
            <a:extLst>
              <a:ext uri="{FF2B5EF4-FFF2-40B4-BE49-F238E27FC236}">
                <a16:creationId xmlns:a16="http://schemas.microsoft.com/office/drawing/2014/main" id="{DDB259FB-0F2C-93AF-4844-E3AE1D4D2029}"/>
              </a:ext>
            </a:extLst>
          </p:cNvPr>
          <p:cNvSpPr/>
          <p:nvPr/>
        </p:nvSpPr>
        <p:spPr>
          <a:xfrm flipH="1">
            <a:off x="11887199" y="1790700"/>
            <a:ext cx="6670503" cy="8229600"/>
          </a:xfrm>
          <a:custGeom>
            <a:avLst/>
            <a:gdLst/>
            <a:ahLst/>
            <a:cxnLst/>
            <a:rect l="l" t="t" r="r" b="b"/>
            <a:pathLst>
              <a:path w="6594303" h="7475235">
                <a:moveTo>
                  <a:pt x="6594303" y="0"/>
                </a:moveTo>
                <a:lnTo>
                  <a:pt x="0" y="0"/>
                </a:lnTo>
                <a:lnTo>
                  <a:pt x="0" y="7475234"/>
                </a:lnTo>
                <a:lnTo>
                  <a:pt x="6594303" y="7475234"/>
                </a:lnTo>
                <a:lnTo>
                  <a:pt x="6594303" y="0"/>
                </a:lnTo>
                <a:close/>
              </a:path>
            </a:pathLst>
          </a:custGeom>
          <a:blipFill>
            <a:blip r:embed="rId3">
              <a:extLst>
                <a:ext uri="{96DAC541-7B7A-43D3-8B79-37D633B846F1}">
                  <asvg:svgBlip xmlns:asvg="http://schemas.microsoft.com/office/drawing/2016/SVG/main" r:embed="rId4"/>
                </a:ext>
              </a:extLst>
            </a:blip>
            <a:stretch>
              <a:fillRect l="-37936"/>
            </a:stretch>
          </a:blipFill>
        </p:spPr>
        <p:txBody>
          <a:bodyPr/>
          <a:lstStyle/>
          <a:p>
            <a:endParaRPr lang="en-US"/>
          </a:p>
        </p:txBody>
      </p:sp>
      <p:pic>
        <p:nvPicPr>
          <p:cNvPr id="6" name="Picture 5" descr="A graph showing the difference between company age and salary&#10;&#10;Description automatically generated">
            <a:extLst>
              <a:ext uri="{FF2B5EF4-FFF2-40B4-BE49-F238E27FC236}">
                <a16:creationId xmlns:a16="http://schemas.microsoft.com/office/drawing/2014/main" id="{6AD14B81-C289-6351-E3FF-7ED7E9D133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274" y="1485900"/>
            <a:ext cx="11652769" cy="7391400"/>
          </a:xfrm>
          <a:prstGeom prst="rect">
            <a:avLst/>
          </a:prstGeom>
        </p:spPr>
      </p:pic>
    </p:spTree>
    <p:extLst>
      <p:ext uri="{BB962C8B-B14F-4D97-AF65-F5344CB8AC3E}">
        <p14:creationId xmlns:p14="http://schemas.microsoft.com/office/powerpoint/2010/main" val="1194836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a:extLst>
              <a:ext uri="{FF2B5EF4-FFF2-40B4-BE49-F238E27FC236}">
                <a16:creationId xmlns:a16="http://schemas.microsoft.com/office/drawing/2014/main" id="{0A069A2A-E58F-A0DC-D328-B1026AA4AF60}"/>
              </a:ext>
            </a:extLst>
          </p:cNvPr>
          <p:cNvSpPr/>
          <p:nvPr/>
        </p:nvSpPr>
        <p:spPr>
          <a:xfrm>
            <a:off x="13737265" y="5419613"/>
            <a:ext cx="4550735" cy="4240065"/>
          </a:xfrm>
          <a:custGeom>
            <a:avLst/>
            <a:gdLst/>
            <a:ahLst/>
            <a:cxnLst/>
            <a:rect l="l" t="t" r="r" b="b"/>
            <a:pathLst>
              <a:path w="9702625" h="8220770">
                <a:moveTo>
                  <a:pt x="0" y="0"/>
                </a:moveTo>
                <a:lnTo>
                  <a:pt x="9702625" y="0"/>
                </a:lnTo>
                <a:lnTo>
                  <a:pt x="9702625" y="8220769"/>
                </a:lnTo>
                <a:lnTo>
                  <a:pt x="0" y="82207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TextBox 4">
            <a:extLst>
              <a:ext uri="{FF2B5EF4-FFF2-40B4-BE49-F238E27FC236}">
                <a16:creationId xmlns:a16="http://schemas.microsoft.com/office/drawing/2014/main" id="{97C91601-E4A0-B8EB-52B5-46F449FA3982}"/>
              </a:ext>
            </a:extLst>
          </p:cNvPr>
          <p:cNvSpPr txBox="1"/>
          <p:nvPr/>
        </p:nvSpPr>
        <p:spPr>
          <a:xfrm>
            <a:off x="895903" y="909637"/>
            <a:ext cx="16230600" cy="1228725"/>
          </a:xfrm>
          <a:prstGeom prst="rect">
            <a:avLst/>
          </a:prstGeom>
        </p:spPr>
        <p:txBody>
          <a:bodyPr lIns="0" tIns="0" rIns="0" bIns="0" rtlCol="0" anchor="t">
            <a:spAutoFit/>
          </a:bodyPr>
          <a:lstStyle/>
          <a:p>
            <a:pPr>
              <a:lnSpc>
                <a:spcPts val="9600"/>
              </a:lnSpc>
            </a:pPr>
            <a:r>
              <a:rPr lang="en-US" sz="8000" spc="-248" dirty="0">
                <a:solidFill>
                  <a:srgbClr val="000000"/>
                </a:solidFill>
                <a:latin typeface="Gotham"/>
              </a:rPr>
              <a:t>Salary Prediction</a:t>
            </a:r>
          </a:p>
        </p:txBody>
      </p:sp>
      <p:sp>
        <p:nvSpPr>
          <p:cNvPr id="7" name="TextBox 6">
            <a:extLst>
              <a:ext uri="{FF2B5EF4-FFF2-40B4-BE49-F238E27FC236}">
                <a16:creationId xmlns:a16="http://schemas.microsoft.com/office/drawing/2014/main" id="{F9C42320-36B4-389A-5A1D-0197C4942F4D}"/>
              </a:ext>
            </a:extLst>
          </p:cNvPr>
          <p:cNvSpPr txBox="1"/>
          <p:nvPr/>
        </p:nvSpPr>
        <p:spPr>
          <a:xfrm>
            <a:off x="915396" y="2138362"/>
            <a:ext cx="7380547" cy="523220"/>
          </a:xfrm>
          <a:prstGeom prst="rect">
            <a:avLst/>
          </a:prstGeom>
          <a:noFill/>
        </p:spPr>
        <p:txBody>
          <a:bodyPr wrap="none" rtlCol="0">
            <a:spAutoFit/>
          </a:bodyPr>
          <a:lstStyle/>
          <a:p>
            <a:r>
              <a:rPr lang="en-US" sz="2800" dirty="0">
                <a:solidFill>
                  <a:schemeClr val="tx1">
                    <a:lumMod val="65000"/>
                    <a:lumOff val="35000"/>
                  </a:schemeClr>
                </a:solidFill>
              </a:rPr>
              <a:t>Based on Job Description using Machine Learning</a:t>
            </a:r>
          </a:p>
        </p:txBody>
      </p:sp>
      <p:pic>
        <p:nvPicPr>
          <p:cNvPr id="9" name="Picture 8" descr="A graph showing a line of salary&#10;&#10;Description automatically generated with medium confidence">
            <a:extLst>
              <a:ext uri="{FF2B5EF4-FFF2-40B4-BE49-F238E27FC236}">
                <a16:creationId xmlns:a16="http://schemas.microsoft.com/office/drawing/2014/main" id="{93410D27-D937-98CF-897B-37AD16387B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903" y="2857499"/>
            <a:ext cx="14630337" cy="6801293"/>
          </a:xfrm>
          <a:prstGeom prst="rect">
            <a:avLst/>
          </a:prstGeom>
        </p:spPr>
      </p:pic>
    </p:spTree>
    <p:extLst>
      <p:ext uri="{BB962C8B-B14F-4D97-AF65-F5344CB8AC3E}">
        <p14:creationId xmlns:p14="http://schemas.microsoft.com/office/powerpoint/2010/main" val="323742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36B859-ABB5-D666-D133-CD625799AD0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4">
            <a:extLst>
              <a:ext uri="{FF2B5EF4-FFF2-40B4-BE49-F238E27FC236}">
                <a16:creationId xmlns:a16="http://schemas.microsoft.com/office/drawing/2014/main" id="{DBF31454-8D54-9E03-931F-99EF78756329}"/>
              </a:ext>
            </a:extLst>
          </p:cNvPr>
          <p:cNvSpPr txBox="1"/>
          <p:nvPr/>
        </p:nvSpPr>
        <p:spPr>
          <a:xfrm>
            <a:off x="1670715" y="4441074"/>
            <a:ext cx="6054501" cy="35814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8100" kern="1200" spc="-248">
                <a:solidFill>
                  <a:schemeClr val="tx1"/>
                </a:solidFill>
                <a:latin typeface="+mj-lt"/>
                <a:ea typeface="+mj-ea"/>
                <a:cs typeface="+mj-cs"/>
              </a:rPr>
              <a:t>Global Analysis</a:t>
            </a:r>
          </a:p>
        </p:txBody>
      </p:sp>
      <p:grpSp>
        <p:nvGrpSpPr>
          <p:cNvPr id="16" name="Group 1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4477488"/>
            <a:ext cx="1097283" cy="1010190"/>
            <a:chOff x="3940602" y="308034"/>
            <a:chExt cx="2116791" cy="3428999"/>
          </a:xfrm>
          <a:solidFill>
            <a:schemeClr val="accent4"/>
          </a:solidFill>
        </p:grpSpPr>
        <p:sp>
          <p:nvSpPr>
            <p:cNvPr id="17" name="Rectangle 1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715" y="587829"/>
            <a:ext cx="9014049" cy="902561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map of the world&#10;&#10;Description automatically generated">
            <a:extLst>
              <a:ext uri="{FF2B5EF4-FFF2-40B4-BE49-F238E27FC236}">
                <a16:creationId xmlns:a16="http://schemas.microsoft.com/office/drawing/2014/main" id="{3D15FD42-25A6-A4CF-4C82-B95B197428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3738" y="2871195"/>
            <a:ext cx="8304001" cy="4456480"/>
          </a:xfrm>
          <a:prstGeom prst="rect">
            <a:avLst/>
          </a:prstGeom>
        </p:spPr>
      </p:pic>
    </p:spTree>
    <p:extLst>
      <p:ext uri="{BB962C8B-B14F-4D97-AF65-F5344CB8AC3E}">
        <p14:creationId xmlns:p14="http://schemas.microsoft.com/office/powerpoint/2010/main" val="630345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a:extLst>
            <a:ext uri="{FF2B5EF4-FFF2-40B4-BE49-F238E27FC236}">
              <a16:creationId xmlns:a16="http://schemas.microsoft.com/office/drawing/2014/main" id="{3C78E4BB-065F-A5D5-8354-A3D8B2391D0A}"/>
            </a:ext>
          </a:extLst>
        </p:cNvPr>
        <p:cNvGrpSpPr/>
        <p:nvPr/>
      </p:nvGrpSpPr>
      <p:grpSpPr>
        <a:xfrm>
          <a:off x="0" y="0"/>
          <a:ext cx="0" cy="0"/>
          <a:chOff x="0" y="0"/>
          <a:chExt cx="0" cy="0"/>
        </a:xfrm>
      </p:grpSpPr>
      <p:sp>
        <p:nvSpPr>
          <p:cNvPr id="18" name="TextBox 6">
            <a:extLst>
              <a:ext uri="{FF2B5EF4-FFF2-40B4-BE49-F238E27FC236}">
                <a16:creationId xmlns:a16="http://schemas.microsoft.com/office/drawing/2014/main" id="{9D0A5B60-0BAE-D9F1-C97C-5EB2EA384D93}"/>
              </a:ext>
            </a:extLst>
          </p:cNvPr>
          <p:cNvSpPr txBox="1"/>
          <p:nvPr/>
        </p:nvSpPr>
        <p:spPr>
          <a:xfrm>
            <a:off x="1321904" y="800100"/>
            <a:ext cx="16230600" cy="2339102"/>
          </a:xfrm>
          <a:prstGeom prst="rect">
            <a:avLst/>
          </a:prstGeom>
        </p:spPr>
        <p:txBody>
          <a:bodyPr lIns="0" tIns="0" rIns="0" bIns="0" rtlCol="0" anchor="t">
            <a:spAutoFit/>
          </a:bodyPr>
          <a:lstStyle/>
          <a:p>
            <a:pPr>
              <a:lnSpc>
                <a:spcPts val="9600"/>
              </a:lnSpc>
            </a:pPr>
            <a:r>
              <a:rPr lang="en-IN" sz="3200" b="1" i="0" u="none" strike="noStrike" dirty="0">
                <a:effectLst/>
              </a:rPr>
              <a:t>1. What are the Top 10 Job titles </a:t>
            </a:r>
            <a:r>
              <a:rPr lang="en-IN" sz="3200" b="1" dirty="0"/>
              <a:t>globally</a:t>
            </a:r>
            <a:r>
              <a:rPr lang="en-IN" sz="3200" b="1" i="0" u="none" strike="noStrike" dirty="0">
                <a:effectLst/>
              </a:rPr>
              <a:t>?</a:t>
            </a:r>
          </a:p>
          <a:p>
            <a:pPr>
              <a:lnSpc>
                <a:spcPts val="9600"/>
              </a:lnSpc>
            </a:pPr>
            <a:endParaRPr lang="en-US" sz="6000" spc="-248" dirty="0">
              <a:solidFill>
                <a:srgbClr val="000000"/>
              </a:solidFill>
              <a:latin typeface="Gotham"/>
            </a:endParaRPr>
          </a:p>
        </p:txBody>
      </p:sp>
      <p:pic>
        <p:nvPicPr>
          <p:cNvPr id="3" name="Picture 2" descr="A graph with numbers and a bar&#10;&#10;Description automatically generated">
            <a:extLst>
              <a:ext uri="{FF2B5EF4-FFF2-40B4-BE49-F238E27FC236}">
                <a16:creationId xmlns:a16="http://schemas.microsoft.com/office/drawing/2014/main" id="{49204773-B73B-34C1-844F-F1186F4FD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2235899"/>
            <a:ext cx="15148563" cy="7467600"/>
          </a:xfrm>
          <a:prstGeom prst="rect">
            <a:avLst/>
          </a:prstGeom>
        </p:spPr>
      </p:pic>
    </p:spTree>
    <p:extLst>
      <p:ext uri="{BB962C8B-B14F-4D97-AF65-F5344CB8AC3E}">
        <p14:creationId xmlns:p14="http://schemas.microsoft.com/office/powerpoint/2010/main" val="2280302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ADFF8E-5D6C-9E70-C764-B350098F0789}"/>
              </a:ext>
            </a:extLst>
          </p:cNvPr>
          <p:cNvSpPr txBox="1"/>
          <p:nvPr/>
        </p:nvSpPr>
        <p:spPr>
          <a:xfrm>
            <a:off x="1371600" y="1638300"/>
            <a:ext cx="9144000" cy="584775"/>
          </a:xfrm>
          <a:prstGeom prst="rect">
            <a:avLst/>
          </a:prstGeom>
          <a:noFill/>
        </p:spPr>
        <p:txBody>
          <a:bodyPr wrap="square">
            <a:spAutoFit/>
          </a:bodyPr>
          <a:lstStyle/>
          <a:p>
            <a:pPr algn="l"/>
            <a:r>
              <a:rPr lang="en-IN" sz="3200" b="1" i="0" u="none" strike="noStrike" dirty="0">
                <a:effectLst/>
              </a:rPr>
              <a:t>2. What is the experience level distribution?</a:t>
            </a:r>
          </a:p>
        </p:txBody>
      </p:sp>
      <p:pic>
        <p:nvPicPr>
          <p:cNvPr id="7" name="Picture 6" descr="A pie chart with different colored circles&#10;&#10;Description automatically generated">
            <a:extLst>
              <a:ext uri="{FF2B5EF4-FFF2-40B4-BE49-F238E27FC236}">
                <a16:creationId xmlns:a16="http://schemas.microsoft.com/office/drawing/2014/main" id="{BD2D2B58-C531-E949-10EA-118505288D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297484"/>
            <a:ext cx="7696200" cy="7696200"/>
          </a:xfrm>
          <a:prstGeom prst="rect">
            <a:avLst/>
          </a:prstGeom>
        </p:spPr>
      </p:pic>
      <p:sp>
        <p:nvSpPr>
          <p:cNvPr id="8" name="Freeform 3">
            <a:extLst>
              <a:ext uri="{FF2B5EF4-FFF2-40B4-BE49-F238E27FC236}">
                <a16:creationId xmlns:a16="http://schemas.microsoft.com/office/drawing/2014/main" id="{1BA927CA-AB48-7109-88CF-7BE097F7DDEF}"/>
              </a:ext>
            </a:extLst>
          </p:cNvPr>
          <p:cNvSpPr/>
          <p:nvPr/>
        </p:nvSpPr>
        <p:spPr>
          <a:xfrm>
            <a:off x="11158330" y="3975708"/>
            <a:ext cx="7162800" cy="6017976"/>
          </a:xfrm>
          <a:custGeom>
            <a:avLst/>
            <a:gdLst/>
            <a:ahLst/>
            <a:cxnLst/>
            <a:rect l="l" t="t" r="r" b="b"/>
            <a:pathLst>
              <a:path w="2818602" h="2301004">
                <a:moveTo>
                  <a:pt x="0" y="0"/>
                </a:moveTo>
                <a:lnTo>
                  <a:pt x="2818602" y="0"/>
                </a:lnTo>
                <a:lnTo>
                  <a:pt x="2818602" y="2301005"/>
                </a:lnTo>
                <a:lnTo>
                  <a:pt x="0" y="23010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extLst>
      <p:ext uri="{BB962C8B-B14F-4D97-AF65-F5344CB8AC3E}">
        <p14:creationId xmlns:p14="http://schemas.microsoft.com/office/powerpoint/2010/main" val="233593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346B6A-4A6B-BCD7-F90C-83814523D75F}"/>
              </a:ext>
            </a:extLst>
          </p:cNvPr>
          <p:cNvSpPr txBox="1"/>
          <p:nvPr/>
        </p:nvSpPr>
        <p:spPr>
          <a:xfrm>
            <a:off x="1905000" y="1187309"/>
            <a:ext cx="9144000" cy="461665"/>
          </a:xfrm>
          <a:prstGeom prst="rect">
            <a:avLst/>
          </a:prstGeom>
          <a:noFill/>
        </p:spPr>
        <p:txBody>
          <a:bodyPr wrap="square">
            <a:spAutoFit/>
          </a:bodyPr>
          <a:lstStyle/>
          <a:p>
            <a:pPr algn="l"/>
            <a:r>
              <a:rPr lang="en-IN" sz="2400" b="1" i="0" u="none" strike="noStrike" dirty="0">
                <a:effectLst/>
                <a:latin typeface="-apple-system"/>
              </a:rPr>
              <a:t>3. Which job titles have the highest salary?</a:t>
            </a:r>
          </a:p>
        </p:txBody>
      </p:sp>
      <p:pic>
        <p:nvPicPr>
          <p:cNvPr id="9" name="Picture 8" descr="A graph of a number of blue bars&#10;&#10;Description automatically generated with medium confidence">
            <a:extLst>
              <a:ext uri="{FF2B5EF4-FFF2-40B4-BE49-F238E27FC236}">
                <a16:creationId xmlns:a16="http://schemas.microsoft.com/office/drawing/2014/main" id="{6AC6C687-3B56-ABFF-C30E-24CFE2C59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685302"/>
            <a:ext cx="10515600" cy="8245055"/>
          </a:xfrm>
          <a:prstGeom prst="rect">
            <a:avLst/>
          </a:prstGeom>
        </p:spPr>
      </p:pic>
    </p:spTree>
    <p:extLst>
      <p:ext uri="{BB962C8B-B14F-4D97-AF65-F5344CB8AC3E}">
        <p14:creationId xmlns:p14="http://schemas.microsoft.com/office/powerpoint/2010/main" val="1684443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the number of states&#10;&#10;Description automatically generated">
            <a:extLst>
              <a:ext uri="{FF2B5EF4-FFF2-40B4-BE49-F238E27FC236}">
                <a16:creationId xmlns:a16="http://schemas.microsoft.com/office/drawing/2014/main" id="{58E8329A-93D2-48F8-EA4D-853F08297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4132" y="1768559"/>
            <a:ext cx="11536660" cy="8253052"/>
          </a:xfrm>
          <a:prstGeom prst="rect">
            <a:avLst/>
          </a:prstGeom>
        </p:spPr>
      </p:pic>
      <p:sp>
        <p:nvSpPr>
          <p:cNvPr id="6" name="TextBox 5">
            <a:extLst>
              <a:ext uri="{FF2B5EF4-FFF2-40B4-BE49-F238E27FC236}">
                <a16:creationId xmlns:a16="http://schemas.microsoft.com/office/drawing/2014/main" id="{E456F8D9-01B6-115D-238A-94848DCE6CBD}"/>
              </a:ext>
            </a:extLst>
          </p:cNvPr>
          <p:cNvSpPr txBox="1"/>
          <p:nvPr/>
        </p:nvSpPr>
        <p:spPr>
          <a:xfrm>
            <a:off x="2133600" y="952500"/>
            <a:ext cx="9144000" cy="461665"/>
          </a:xfrm>
          <a:prstGeom prst="rect">
            <a:avLst/>
          </a:prstGeom>
          <a:noFill/>
        </p:spPr>
        <p:txBody>
          <a:bodyPr wrap="square">
            <a:spAutoFit/>
          </a:bodyPr>
          <a:lstStyle/>
          <a:p>
            <a:pPr algn="l"/>
            <a:r>
              <a:rPr lang="en-IN" sz="2400" b="1" i="0" u="none" strike="noStrike" dirty="0">
                <a:effectLst/>
                <a:latin typeface="-apple-system"/>
              </a:rPr>
              <a:t>4. Which are the top 10 countries who provide highest salary?</a:t>
            </a:r>
          </a:p>
        </p:txBody>
      </p:sp>
      <p:sp>
        <p:nvSpPr>
          <p:cNvPr id="7" name="Freeform 3">
            <a:extLst>
              <a:ext uri="{FF2B5EF4-FFF2-40B4-BE49-F238E27FC236}">
                <a16:creationId xmlns:a16="http://schemas.microsoft.com/office/drawing/2014/main" id="{920E69EF-CF4B-58DD-0E91-0C146273AA96}"/>
              </a:ext>
            </a:extLst>
          </p:cNvPr>
          <p:cNvSpPr/>
          <p:nvPr/>
        </p:nvSpPr>
        <p:spPr>
          <a:xfrm>
            <a:off x="11049000" y="265389"/>
            <a:ext cx="2956521" cy="1779288"/>
          </a:xfrm>
          <a:custGeom>
            <a:avLst/>
            <a:gdLst/>
            <a:ahLst/>
            <a:cxnLst/>
            <a:rect l="l" t="t" r="r" b="b"/>
            <a:pathLst>
              <a:path w="2956521" h="1779288">
                <a:moveTo>
                  <a:pt x="0" y="0"/>
                </a:moveTo>
                <a:lnTo>
                  <a:pt x="2956522" y="0"/>
                </a:lnTo>
                <a:lnTo>
                  <a:pt x="2956522" y="1779289"/>
                </a:lnTo>
                <a:lnTo>
                  <a:pt x="0" y="17792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extLst>
      <p:ext uri="{BB962C8B-B14F-4D97-AF65-F5344CB8AC3E}">
        <p14:creationId xmlns:p14="http://schemas.microsoft.com/office/powerpoint/2010/main" val="3519888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8288000" cy="77807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696" y="827941"/>
            <a:ext cx="16498608" cy="80999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ap of the world&#10;&#10;Description automatically generated">
            <a:extLst>
              <a:ext uri="{FF2B5EF4-FFF2-40B4-BE49-F238E27FC236}">
                <a16:creationId xmlns:a16="http://schemas.microsoft.com/office/drawing/2014/main" id="{A455DBA9-80DB-A88C-38E2-A693B39EA4FD}"/>
              </a:ext>
            </a:extLst>
          </p:cNvPr>
          <p:cNvPicPr>
            <a:picLocks noChangeAspect="1"/>
          </p:cNvPicPr>
          <p:nvPr/>
        </p:nvPicPr>
        <p:blipFill rotWithShape="1">
          <a:blip r:embed="rId2">
            <a:extLst>
              <a:ext uri="{28A0092B-C50C-407E-A947-70E740481C1C}">
                <a14:useLocalDpi xmlns:a14="http://schemas.microsoft.com/office/drawing/2010/main" val="0"/>
              </a:ext>
            </a:extLst>
          </a:blip>
          <a:srcRect t="14998" r="1" b="18327"/>
          <a:stretch/>
        </p:blipFill>
        <p:spPr>
          <a:xfrm>
            <a:off x="1257300" y="1131222"/>
            <a:ext cx="15773400" cy="7493362"/>
          </a:xfrm>
          <a:prstGeom prst="rect">
            <a:avLst/>
          </a:prstGeom>
        </p:spPr>
      </p:pic>
      <p:cxnSp>
        <p:nvCxnSpPr>
          <p:cNvPr id="16" name="Straight Connector 15">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94696" y="9494653"/>
            <a:ext cx="1650034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7680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 name="Group 3"/>
          <p:cNvGrpSpPr/>
          <p:nvPr/>
        </p:nvGrpSpPr>
        <p:grpSpPr>
          <a:xfrm>
            <a:off x="1028700" y="3049731"/>
            <a:ext cx="16230600" cy="1211189"/>
            <a:chOff x="0" y="0"/>
            <a:chExt cx="4274726" cy="318996"/>
          </a:xfrm>
        </p:grpSpPr>
        <p:sp>
          <p:nvSpPr>
            <p:cNvPr id="4" name="Freeform 4"/>
            <p:cNvSpPr/>
            <p:nvPr/>
          </p:nvSpPr>
          <p:spPr>
            <a:xfrm>
              <a:off x="0" y="0"/>
              <a:ext cx="4274726" cy="318996"/>
            </a:xfrm>
            <a:custGeom>
              <a:avLst/>
              <a:gdLst/>
              <a:ahLst/>
              <a:cxnLst/>
              <a:rect l="l" t="t" r="r" b="b"/>
              <a:pathLst>
                <a:path w="4274726" h="318996">
                  <a:moveTo>
                    <a:pt x="4293" y="0"/>
                  </a:moveTo>
                  <a:lnTo>
                    <a:pt x="4270433" y="0"/>
                  </a:lnTo>
                  <a:cubicBezTo>
                    <a:pt x="4272804" y="0"/>
                    <a:pt x="4274726" y="1922"/>
                    <a:pt x="4274726" y="4293"/>
                  </a:cubicBezTo>
                  <a:lnTo>
                    <a:pt x="4274726" y="314703"/>
                  </a:lnTo>
                  <a:cubicBezTo>
                    <a:pt x="4274726" y="315842"/>
                    <a:pt x="4274274" y="316934"/>
                    <a:pt x="4273469" y="317739"/>
                  </a:cubicBezTo>
                  <a:cubicBezTo>
                    <a:pt x="4272664" y="318544"/>
                    <a:pt x="4271571" y="318996"/>
                    <a:pt x="4270433" y="318996"/>
                  </a:cubicBezTo>
                  <a:lnTo>
                    <a:pt x="4293" y="318996"/>
                  </a:lnTo>
                  <a:cubicBezTo>
                    <a:pt x="1922" y="318996"/>
                    <a:pt x="0" y="317074"/>
                    <a:pt x="0" y="314703"/>
                  </a:cubicBezTo>
                  <a:lnTo>
                    <a:pt x="0" y="4293"/>
                  </a:lnTo>
                  <a:cubicBezTo>
                    <a:pt x="0" y="1922"/>
                    <a:pt x="1922" y="0"/>
                    <a:pt x="4293" y="0"/>
                  </a:cubicBezTo>
                  <a:close/>
                </a:path>
              </a:pathLst>
            </a:custGeom>
            <a:solidFill>
              <a:srgbClr val="4D31F5"/>
            </a:solidFill>
          </p:spPr>
          <p:txBody>
            <a:bodyPr/>
            <a:lstStyle/>
            <a:p>
              <a:pPr algn="ctr"/>
              <a:r>
                <a:rPr lang="en-US" sz="5400" dirty="0">
                  <a:solidFill>
                    <a:schemeClr val="bg1"/>
                  </a:solidFill>
                </a:rPr>
                <a:t>Introduction</a:t>
              </a:r>
            </a:p>
          </p:txBody>
        </p:sp>
        <p:sp>
          <p:nvSpPr>
            <p:cNvPr id="5" name="TextBox 5"/>
            <p:cNvSpPr txBox="1"/>
            <p:nvPr/>
          </p:nvSpPr>
          <p:spPr>
            <a:xfrm>
              <a:off x="0" y="0"/>
              <a:ext cx="4274726" cy="318996"/>
            </a:xfrm>
            <a:prstGeom prst="rect">
              <a:avLst/>
            </a:prstGeom>
          </p:spPr>
          <p:txBody>
            <a:bodyPr lIns="50800" tIns="50800" rIns="50800" bIns="50800" rtlCol="0" anchor="ctr"/>
            <a:lstStyle/>
            <a:p>
              <a:pPr algn="ctr">
                <a:lnSpc>
                  <a:spcPts val="2879"/>
                </a:lnSpc>
              </a:pPr>
              <a:endParaRPr lang="en-US" sz="2400" dirty="0">
                <a:solidFill>
                  <a:srgbClr val="FFFFFF"/>
                </a:solidFill>
                <a:latin typeface="Gotham"/>
              </a:endParaRPr>
            </a:p>
          </p:txBody>
        </p:sp>
      </p:grpSp>
      <p:grpSp>
        <p:nvGrpSpPr>
          <p:cNvPr id="6" name="Group 6"/>
          <p:cNvGrpSpPr/>
          <p:nvPr/>
        </p:nvGrpSpPr>
        <p:grpSpPr>
          <a:xfrm>
            <a:off x="1037844" y="7052495"/>
            <a:ext cx="16251936" cy="1211189"/>
            <a:chOff x="0" y="0"/>
            <a:chExt cx="4274726" cy="318996"/>
          </a:xfrm>
        </p:grpSpPr>
        <p:sp>
          <p:nvSpPr>
            <p:cNvPr id="7" name="Freeform 7"/>
            <p:cNvSpPr/>
            <p:nvPr/>
          </p:nvSpPr>
          <p:spPr>
            <a:xfrm>
              <a:off x="0" y="0"/>
              <a:ext cx="4274726" cy="318996"/>
            </a:xfrm>
            <a:custGeom>
              <a:avLst/>
              <a:gdLst/>
              <a:ahLst/>
              <a:cxnLst/>
              <a:rect l="l" t="t" r="r" b="b"/>
              <a:pathLst>
                <a:path w="4274726" h="318996">
                  <a:moveTo>
                    <a:pt x="4293" y="0"/>
                  </a:moveTo>
                  <a:lnTo>
                    <a:pt x="4270433" y="0"/>
                  </a:lnTo>
                  <a:cubicBezTo>
                    <a:pt x="4272804" y="0"/>
                    <a:pt x="4274726" y="1922"/>
                    <a:pt x="4274726" y="4293"/>
                  </a:cubicBezTo>
                  <a:lnTo>
                    <a:pt x="4274726" y="314703"/>
                  </a:lnTo>
                  <a:cubicBezTo>
                    <a:pt x="4274726" y="315842"/>
                    <a:pt x="4274274" y="316934"/>
                    <a:pt x="4273469" y="317739"/>
                  </a:cubicBezTo>
                  <a:cubicBezTo>
                    <a:pt x="4272664" y="318544"/>
                    <a:pt x="4271571" y="318996"/>
                    <a:pt x="4270433" y="318996"/>
                  </a:cubicBezTo>
                  <a:lnTo>
                    <a:pt x="4293" y="318996"/>
                  </a:lnTo>
                  <a:cubicBezTo>
                    <a:pt x="1922" y="318996"/>
                    <a:pt x="0" y="317074"/>
                    <a:pt x="0" y="314703"/>
                  </a:cubicBezTo>
                  <a:lnTo>
                    <a:pt x="0" y="4293"/>
                  </a:lnTo>
                  <a:cubicBezTo>
                    <a:pt x="0" y="1922"/>
                    <a:pt x="1922" y="0"/>
                    <a:pt x="4293" y="0"/>
                  </a:cubicBezTo>
                  <a:close/>
                </a:path>
              </a:pathLst>
            </a:custGeom>
            <a:solidFill>
              <a:srgbClr val="4D31F5"/>
            </a:solidFill>
          </p:spPr>
          <p:txBody>
            <a:bodyPr/>
            <a:lstStyle/>
            <a:p>
              <a:pPr algn="ctr"/>
              <a:r>
                <a:rPr lang="en-US" sz="5400" dirty="0">
                  <a:solidFill>
                    <a:schemeClr val="bg1"/>
                  </a:solidFill>
                </a:rPr>
                <a:t>Analysis</a:t>
              </a:r>
            </a:p>
          </p:txBody>
        </p:sp>
        <p:sp>
          <p:nvSpPr>
            <p:cNvPr id="8" name="TextBox 8"/>
            <p:cNvSpPr txBox="1"/>
            <p:nvPr/>
          </p:nvSpPr>
          <p:spPr>
            <a:xfrm>
              <a:off x="0" y="0"/>
              <a:ext cx="4274726" cy="318996"/>
            </a:xfrm>
            <a:prstGeom prst="rect">
              <a:avLst/>
            </a:prstGeom>
          </p:spPr>
          <p:txBody>
            <a:bodyPr lIns="50800" tIns="50800" rIns="50800" bIns="50800" rtlCol="0" anchor="ctr"/>
            <a:lstStyle/>
            <a:p>
              <a:pPr algn="ctr">
                <a:lnSpc>
                  <a:spcPts val="2879"/>
                </a:lnSpc>
              </a:pPr>
              <a:endParaRPr lang="en-US" sz="2400" dirty="0">
                <a:solidFill>
                  <a:srgbClr val="FFFFFF"/>
                </a:solidFill>
                <a:latin typeface="Gotham"/>
              </a:endParaRPr>
            </a:p>
          </p:txBody>
        </p:sp>
      </p:grpSp>
      <p:grpSp>
        <p:nvGrpSpPr>
          <p:cNvPr id="9" name="Group 9"/>
          <p:cNvGrpSpPr/>
          <p:nvPr/>
        </p:nvGrpSpPr>
        <p:grpSpPr>
          <a:xfrm>
            <a:off x="1037844" y="8394836"/>
            <a:ext cx="16230600" cy="1816784"/>
            <a:chOff x="0" y="-159498"/>
            <a:chExt cx="4274726" cy="478494"/>
          </a:xfrm>
        </p:grpSpPr>
        <p:sp>
          <p:nvSpPr>
            <p:cNvPr id="10" name="Freeform 10"/>
            <p:cNvSpPr/>
            <p:nvPr/>
          </p:nvSpPr>
          <p:spPr>
            <a:xfrm>
              <a:off x="0" y="-159498"/>
              <a:ext cx="4274726" cy="318996"/>
            </a:xfrm>
            <a:custGeom>
              <a:avLst/>
              <a:gdLst/>
              <a:ahLst/>
              <a:cxnLst/>
              <a:rect l="l" t="t" r="r" b="b"/>
              <a:pathLst>
                <a:path w="4274726" h="318996">
                  <a:moveTo>
                    <a:pt x="4293" y="0"/>
                  </a:moveTo>
                  <a:lnTo>
                    <a:pt x="4270433" y="0"/>
                  </a:lnTo>
                  <a:cubicBezTo>
                    <a:pt x="4272804" y="0"/>
                    <a:pt x="4274726" y="1922"/>
                    <a:pt x="4274726" y="4293"/>
                  </a:cubicBezTo>
                  <a:lnTo>
                    <a:pt x="4274726" y="314703"/>
                  </a:lnTo>
                  <a:cubicBezTo>
                    <a:pt x="4274726" y="315842"/>
                    <a:pt x="4274274" y="316934"/>
                    <a:pt x="4273469" y="317739"/>
                  </a:cubicBezTo>
                  <a:cubicBezTo>
                    <a:pt x="4272664" y="318544"/>
                    <a:pt x="4271571" y="318996"/>
                    <a:pt x="4270433" y="318996"/>
                  </a:cubicBezTo>
                  <a:lnTo>
                    <a:pt x="4293" y="318996"/>
                  </a:lnTo>
                  <a:cubicBezTo>
                    <a:pt x="1922" y="318996"/>
                    <a:pt x="0" y="317074"/>
                    <a:pt x="0" y="314703"/>
                  </a:cubicBezTo>
                  <a:lnTo>
                    <a:pt x="0" y="4293"/>
                  </a:lnTo>
                  <a:cubicBezTo>
                    <a:pt x="0" y="1922"/>
                    <a:pt x="1922" y="0"/>
                    <a:pt x="4293" y="0"/>
                  </a:cubicBezTo>
                  <a:close/>
                </a:path>
              </a:pathLst>
            </a:custGeom>
            <a:solidFill>
              <a:srgbClr val="4D31F5"/>
            </a:solidFill>
          </p:spPr>
          <p:txBody>
            <a:bodyPr/>
            <a:lstStyle/>
            <a:p>
              <a:pPr algn="ctr"/>
              <a:r>
                <a:rPr lang="en-US" sz="5400" dirty="0">
                  <a:solidFill>
                    <a:schemeClr val="bg1"/>
                  </a:solidFill>
                </a:rPr>
                <a:t>Conclusion</a:t>
              </a:r>
            </a:p>
          </p:txBody>
        </p:sp>
        <p:sp>
          <p:nvSpPr>
            <p:cNvPr id="11" name="TextBox 11"/>
            <p:cNvSpPr txBox="1"/>
            <p:nvPr/>
          </p:nvSpPr>
          <p:spPr>
            <a:xfrm>
              <a:off x="0" y="0"/>
              <a:ext cx="4274726" cy="318996"/>
            </a:xfrm>
            <a:prstGeom prst="rect">
              <a:avLst/>
            </a:prstGeom>
          </p:spPr>
          <p:txBody>
            <a:bodyPr lIns="50800" tIns="50800" rIns="50800" bIns="50800" rtlCol="0" anchor="ctr"/>
            <a:lstStyle/>
            <a:p>
              <a:pPr algn="ctr">
                <a:lnSpc>
                  <a:spcPts val="2879"/>
                </a:lnSpc>
              </a:pPr>
              <a:endParaRPr lang="en-US" sz="2400" dirty="0">
                <a:solidFill>
                  <a:srgbClr val="FFFFFF"/>
                </a:solidFill>
                <a:latin typeface="Gotham"/>
              </a:endParaRPr>
            </a:p>
          </p:txBody>
        </p:sp>
      </p:grpSp>
      <p:sp>
        <p:nvSpPr>
          <p:cNvPr id="12" name="TextBox 12"/>
          <p:cNvSpPr txBox="1"/>
          <p:nvPr/>
        </p:nvSpPr>
        <p:spPr>
          <a:xfrm>
            <a:off x="1028700" y="1400175"/>
            <a:ext cx="16230600" cy="1228725"/>
          </a:xfrm>
          <a:prstGeom prst="rect">
            <a:avLst/>
          </a:prstGeom>
        </p:spPr>
        <p:txBody>
          <a:bodyPr lIns="0" tIns="0" rIns="0" bIns="0" rtlCol="0" anchor="t">
            <a:spAutoFit/>
          </a:bodyPr>
          <a:lstStyle/>
          <a:p>
            <a:pPr>
              <a:lnSpc>
                <a:spcPts val="9600"/>
              </a:lnSpc>
            </a:pPr>
            <a:r>
              <a:rPr lang="en-US" sz="8000" spc="-248" dirty="0">
                <a:solidFill>
                  <a:srgbClr val="000000"/>
                </a:solidFill>
                <a:latin typeface="Gotham"/>
              </a:rPr>
              <a:t>Agenda</a:t>
            </a:r>
          </a:p>
        </p:txBody>
      </p:sp>
      <p:sp>
        <p:nvSpPr>
          <p:cNvPr id="18" name="Date Placeholder 17">
            <a:extLst>
              <a:ext uri="{FF2B5EF4-FFF2-40B4-BE49-F238E27FC236}">
                <a16:creationId xmlns:a16="http://schemas.microsoft.com/office/drawing/2014/main" id="{D5FC52AD-E233-AFA1-B8BE-3EC3F325614F}"/>
              </a:ext>
            </a:extLst>
          </p:cNvPr>
          <p:cNvSpPr>
            <a:spLocks noGrp="1"/>
          </p:cNvSpPr>
          <p:nvPr>
            <p:ph type="dt" sz="half" idx="10"/>
          </p:nvPr>
        </p:nvSpPr>
        <p:spPr>
          <a:xfrm>
            <a:off x="14401800" y="9921875"/>
            <a:ext cx="2133600" cy="365125"/>
          </a:xfrm>
        </p:spPr>
        <p:txBody>
          <a:bodyPr/>
          <a:lstStyle/>
          <a:p>
            <a:fld id="{5D2B0258-2201-6644-BE38-E97C7E49C6E7}" type="datetime6">
              <a:rPr lang="en-IN" smtClean="0"/>
              <a:t>January 24</a:t>
            </a:fld>
            <a:endParaRPr lang="en-US" dirty="0"/>
          </a:p>
        </p:txBody>
      </p:sp>
      <p:sp>
        <p:nvSpPr>
          <p:cNvPr id="25" name="TextBox 8">
            <a:extLst>
              <a:ext uri="{FF2B5EF4-FFF2-40B4-BE49-F238E27FC236}">
                <a16:creationId xmlns:a16="http://schemas.microsoft.com/office/drawing/2014/main" id="{2FFDB5D2-089F-083E-2B35-A4CA43F31FCD}"/>
              </a:ext>
            </a:extLst>
          </p:cNvPr>
          <p:cNvSpPr txBox="1"/>
          <p:nvPr/>
        </p:nvSpPr>
        <p:spPr>
          <a:xfrm>
            <a:off x="10515600" y="6959803"/>
            <a:ext cx="6734556" cy="1211189"/>
          </a:xfrm>
          <a:prstGeom prst="rect">
            <a:avLst/>
          </a:prstGeom>
        </p:spPr>
        <p:txBody>
          <a:bodyPr lIns="50800" tIns="50800" rIns="50800" bIns="50800" rtlCol="0" anchor="ctr"/>
          <a:lstStyle/>
          <a:p>
            <a:pPr algn="ctr">
              <a:lnSpc>
                <a:spcPts val="2879"/>
              </a:lnSpc>
            </a:pPr>
            <a:endParaRPr lang="en-US" sz="2400" dirty="0">
              <a:solidFill>
                <a:srgbClr val="FFFFFF"/>
              </a:solidFill>
              <a:latin typeface="Gotham"/>
            </a:endParaRPr>
          </a:p>
        </p:txBody>
      </p:sp>
      <p:grpSp>
        <p:nvGrpSpPr>
          <p:cNvPr id="27" name="Group 3">
            <a:extLst>
              <a:ext uri="{FF2B5EF4-FFF2-40B4-BE49-F238E27FC236}">
                <a16:creationId xmlns:a16="http://schemas.microsoft.com/office/drawing/2014/main" id="{2D4B41F8-7D8E-C191-9734-DB11B0757BC4}"/>
              </a:ext>
            </a:extLst>
          </p:cNvPr>
          <p:cNvGrpSpPr/>
          <p:nvPr/>
        </p:nvGrpSpPr>
        <p:grpSpPr>
          <a:xfrm>
            <a:off x="1059180" y="5694223"/>
            <a:ext cx="16230600" cy="1211189"/>
            <a:chOff x="0" y="0"/>
            <a:chExt cx="4274726" cy="318996"/>
          </a:xfrm>
        </p:grpSpPr>
        <p:sp>
          <p:nvSpPr>
            <p:cNvPr id="28" name="Freeform 4">
              <a:extLst>
                <a:ext uri="{FF2B5EF4-FFF2-40B4-BE49-F238E27FC236}">
                  <a16:creationId xmlns:a16="http://schemas.microsoft.com/office/drawing/2014/main" id="{C18ACA7F-CB11-7FF8-0048-D0D877961FBA}"/>
                </a:ext>
              </a:extLst>
            </p:cNvPr>
            <p:cNvSpPr/>
            <p:nvPr/>
          </p:nvSpPr>
          <p:spPr>
            <a:xfrm>
              <a:off x="0" y="0"/>
              <a:ext cx="4274726" cy="318996"/>
            </a:xfrm>
            <a:custGeom>
              <a:avLst/>
              <a:gdLst/>
              <a:ahLst/>
              <a:cxnLst/>
              <a:rect l="l" t="t" r="r" b="b"/>
              <a:pathLst>
                <a:path w="4274726" h="318996">
                  <a:moveTo>
                    <a:pt x="4293" y="0"/>
                  </a:moveTo>
                  <a:lnTo>
                    <a:pt x="4270433" y="0"/>
                  </a:lnTo>
                  <a:cubicBezTo>
                    <a:pt x="4272804" y="0"/>
                    <a:pt x="4274726" y="1922"/>
                    <a:pt x="4274726" y="4293"/>
                  </a:cubicBezTo>
                  <a:lnTo>
                    <a:pt x="4274726" y="314703"/>
                  </a:lnTo>
                  <a:cubicBezTo>
                    <a:pt x="4274726" y="315842"/>
                    <a:pt x="4274274" y="316934"/>
                    <a:pt x="4273469" y="317739"/>
                  </a:cubicBezTo>
                  <a:cubicBezTo>
                    <a:pt x="4272664" y="318544"/>
                    <a:pt x="4271571" y="318996"/>
                    <a:pt x="4270433" y="318996"/>
                  </a:cubicBezTo>
                  <a:lnTo>
                    <a:pt x="4293" y="318996"/>
                  </a:lnTo>
                  <a:cubicBezTo>
                    <a:pt x="1922" y="318996"/>
                    <a:pt x="0" y="317074"/>
                    <a:pt x="0" y="314703"/>
                  </a:cubicBezTo>
                  <a:lnTo>
                    <a:pt x="0" y="4293"/>
                  </a:lnTo>
                  <a:cubicBezTo>
                    <a:pt x="0" y="1922"/>
                    <a:pt x="1922" y="0"/>
                    <a:pt x="4293" y="0"/>
                  </a:cubicBezTo>
                  <a:close/>
                </a:path>
              </a:pathLst>
            </a:custGeom>
            <a:solidFill>
              <a:srgbClr val="4D31F5"/>
            </a:solidFill>
          </p:spPr>
          <p:txBody>
            <a:bodyPr/>
            <a:lstStyle/>
            <a:p>
              <a:pPr algn="ctr"/>
              <a:r>
                <a:rPr lang="en-US" sz="5400" dirty="0">
                  <a:solidFill>
                    <a:schemeClr val="bg1"/>
                  </a:solidFill>
                </a:rPr>
                <a:t>Data Sources</a:t>
              </a:r>
            </a:p>
          </p:txBody>
        </p:sp>
        <p:sp>
          <p:nvSpPr>
            <p:cNvPr id="29" name="TextBox 5">
              <a:extLst>
                <a:ext uri="{FF2B5EF4-FFF2-40B4-BE49-F238E27FC236}">
                  <a16:creationId xmlns:a16="http://schemas.microsoft.com/office/drawing/2014/main" id="{F5ED845C-868B-0557-8695-0729E65A5A7A}"/>
                </a:ext>
              </a:extLst>
            </p:cNvPr>
            <p:cNvSpPr txBox="1"/>
            <p:nvPr/>
          </p:nvSpPr>
          <p:spPr>
            <a:xfrm>
              <a:off x="0" y="0"/>
              <a:ext cx="4274726" cy="318996"/>
            </a:xfrm>
            <a:prstGeom prst="rect">
              <a:avLst/>
            </a:prstGeom>
          </p:spPr>
          <p:txBody>
            <a:bodyPr lIns="50800" tIns="50800" rIns="50800" bIns="50800" rtlCol="0" anchor="ctr"/>
            <a:lstStyle/>
            <a:p>
              <a:pPr algn="ctr">
                <a:lnSpc>
                  <a:spcPts val="2879"/>
                </a:lnSpc>
              </a:pPr>
              <a:endParaRPr lang="en-US" sz="2400" dirty="0">
                <a:solidFill>
                  <a:srgbClr val="FFFFFF"/>
                </a:solidFill>
                <a:latin typeface="Gotham"/>
              </a:endParaRPr>
            </a:p>
          </p:txBody>
        </p:sp>
      </p:grpSp>
      <p:grpSp>
        <p:nvGrpSpPr>
          <p:cNvPr id="30" name="Group 3">
            <a:extLst>
              <a:ext uri="{FF2B5EF4-FFF2-40B4-BE49-F238E27FC236}">
                <a16:creationId xmlns:a16="http://schemas.microsoft.com/office/drawing/2014/main" id="{D13959AC-52E8-499E-6E98-DAA8EF884B86}"/>
              </a:ext>
            </a:extLst>
          </p:cNvPr>
          <p:cNvGrpSpPr/>
          <p:nvPr/>
        </p:nvGrpSpPr>
        <p:grpSpPr>
          <a:xfrm>
            <a:off x="1009491" y="4191793"/>
            <a:ext cx="16233857" cy="1390550"/>
            <a:chOff x="0" y="0"/>
            <a:chExt cx="4275584" cy="366235"/>
          </a:xfrm>
        </p:grpSpPr>
        <p:sp>
          <p:nvSpPr>
            <p:cNvPr id="31" name="Freeform 4">
              <a:extLst>
                <a:ext uri="{FF2B5EF4-FFF2-40B4-BE49-F238E27FC236}">
                  <a16:creationId xmlns:a16="http://schemas.microsoft.com/office/drawing/2014/main" id="{D6128FBA-EE14-EB53-0069-3273B13E2BAA}"/>
                </a:ext>
              </a:extLst>
            </p:cNvPr>
            <p:cNvSpPr/>
            <p:nvPr/>
          </p:nvSpPr>
          <p:spPr>
            <a:xfrm>
              <a:off x="858" y="47239"/>
              <a:ext cx="4274726" cy="318996"/>
            </a:xfrm>
            <a:custGeom>
              <a:avLst/>
              <a:gdLst/>
              <a:ahLst/>
              <a:cxnLst/>
              <a:rect l="l" t="t" r="r" b="b"/>
              <a:pathLst>
                <a:path w="4274726" h="318996">
                  <a:moveTo>
                    <a:pt x="4293" y="0"/>
                  </a:moveTo>
                  <a:lnTo>
                    <a:pt x="4270433" y="0"/>
                  </a:lnTo>
                  <a:cubicBezTo>
                    <a:pt x="4272804" y="0"/>
                    <a:pt x="4274726" y="1922"/>
                    <a:pt x="4274726" y="4293"/>
                  </a:cubicBezTo>
                  <a:lnTo>
                    <a:pt x="4274726" y="314703"/>
                  </a:lnTo>
                  <a:cubicBezTo>
                    <a:pt x="4274726" y="315842"/>
                    <a:pt x="4274274" y="316934"/>
                    <a:pt x="4273469" y="317739"/>
                  </a:cubicBezTo>
                  <a:cubicBezTo>
                    <a:pt x="4272664" y="318544"/>
                    <a:pt x="4271571" y="318996"/>
                    <a:pt x="4270433" y="318996"/>
                  </a:cubicBezTo>
                  <a:lnTo>
                    <a:pt x="4293" y="318996"/>
                  </a:lnTo>
                  <a:cubicBezTo>
                    <a:pt x="1922" y="318996"/>
                    <a:pt x="0" y="317074"/>
                    <a:pt x="0" y="314703"/>
                  </a:cubicBezTo>
                  <a:lnTo>
                    <a:pt x="0" y="4293"/>
                  </a:lnTo>
                  <a:cubicBezTo>
                    <a:pt x="0" y="1922"/>
                    <a:pt x="1922" y="0"/>
                    <a:pt x="4293" y="0"/>
                  </a:cubicBezTo>
                  <a:close/>
                </a:path>
              </a:pathLst>
            </a:custGeom>
            <a:solidFill>
              <a:srgbClr val="4D31F5"/>
            </a:solidFill>
          </p:spPr>
          <p:txBody>
            <a:bodyPr/>
            <a:lstStyle/>
            <a:p>
              <a:pPr algn="ctr"/>
              <a:r>
                <a:rPr lang="en-US" sz="5400" dirty="0">
                  <a:solidFill>
                    <a:schemeClr val="bg1"/>
                  </a:solidFill>
                </a:rPr>
                <a:t>Motivation</a:t>
              </a:r>
            </a:p>
          </p:txBody>
        </p:sp>
        <p:sp>
          <p:nvSpPr>
            <p:cNvPr id="32" name="TextBox 5">
              <a:extLst>
                <a:ext uri="{FF2B5EF4-FFF2-40B4-BE49-F238E27FC236}">
                  <a16:creationId xmlns:a16="http://schemas.microsoft.com/office/drawing/2014/main" id="{398F8E9D-979E-1F3B-0CAE-6492E9913ED0}"/>
                </a:ext>
              </a:extLst>
            </p:cNvPr>
            <p:cNvSpPr txBox="1"/>
            <p:nvPr/>
          </p:nvSpPr>
          <p:spPr>
            <a:xfrm>
              <a:off x="0" y="0"/>
              <a:ext cx="4274726" cy="318996"/>
            </a:xfrm>
            <a:prstGeom prst="rect">
              <a:avLst/>
            </a:prstGeom>
          </p:spPr>
          <p:txBody>
            <a:bodyPr lIns="50800" tIns="50800" rIns="50800" bIns="50800" rtlCol="0" anchor="ctr"/>
            <a:lstStyle/>
            <a:p>
              <a:pPr algn="ctr">
                <a:lnSpc>
                  <a:spcPts val="2879"/>
                </a:lnSpc>
              </a:pPr>
              <a:endParaRPr lang="en-US" sz="2400" dirty="0">
                <a:solidFill>
                  <a:srgbClr val="FFFFFF"/>
                </a:solidFill>
                <a:latin typeface="Gotham"/>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9D496D6-9D94-A014-29FD-A541C1111D8B}"/>
              </a:ext>
            </a:extLst>
          </p:cNvPr>
          <p:cNvSpPr txBox="1"/>
          <p:nvPr/>
        </p:nvSpPr>
        <p:spPr>
          <a:xfrm>
            <a:off x="1670715" y="4695061"/>
            <a:ext cx="6054501" cy="35814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700" b="1" i="0" u="none" strike="noStrike">
                <a:effectLst/>
                <a:latin typeface="+mj-lt"/>
                <a:ea typeface="+mj-ea"/>
                <a:cs typeface="+mj-cs"/>
              </a:rPr>
              <a:t>5. Which countries is hired most from company based abroad?</a:t>
            </a:r>
          </a:p>
        </p:txBody>
      </p:sp>
      <p:grpSp>
        <p:nvGrpSpPr>
          <p:cNvPr id="14" name="Group 1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4731475"/>
            <a:ext cx="1097283" cy="1010190"/>
            <a:chOff x="3940602" y="308034"/>
            <a:chExt cx="2116791" cy="3428999"/>
          </a:xfrm>
          <a:solidFill>
            <a:schemeClr val="accent4"/>
          </a:solidFill>
        </p:grpSpPr>
        <p:sp>
          <p:nvSpPr>
            <p:cNvPr id="15" name="Rectangle 1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715" y="587829"/>
            <a:ext cx="9014049" cy="902561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a number of blue bars with white text&#10;&#10;Description automatically generated">
            <a:extLst>
              <a:ext uri="{FF2B5EF4-FFF2-40B4-BE49-F238E27FC236}">
                <a16:creationId xmlns:a16="http://schemas.microsoft.com/office/drawing/2014/main" id="{D13676EC-A6D5-DA8E-52CA-DCC0F04FA4D1}"/>
              </a:ext>
            </a:extLst>
          </p:cNvPr>
          <p:cNvPicPr>
            <a:picLocks noChangeAspect="1"/>
          </p:cNvPicPr>
          <p:nvPr/>
        </p:nvPicPr>
        <p:blipFill rotWithShape="1">
          <a:blip r:embed="rId3">
            <a:extLst>
              <a:ext uri="{28A0092B-C50C-407E-A947-70E740481C1C}">
                <a14:useLocalDpi xmlns:a14="http://schemas.microsoft.com/office/drawing/2010/main" val="0"/>
              </a:ext>
            </a:extLst>
          </a:blip>
          <a:srcRect l="3653" r="23423" b="1"/>
          <a:stretch/>
        </p:blipFill>
        <p:spPr>
          <a:xfrm>
            <a:off x="8883738" y="1000092"/>
            <a:ext cx="8304001" cy="8198686"/>
          </a:xfrm>
          <a:prstGeom prst="rect">
            <a:avLst/>
          </a:prstGeom>
        </p:spPr>
      </p:pic>
    </p:spTree>
    <p:extLst>
      <p:ext uri="{BB962C8B-B14F-4D97-AF65-F5344CB8AC3E}">
        <p14:creationId xmlns:p14="http://schemas.microsoft.com/office/powerpoint/2010/main" val="3469818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TextBox 2"/>
          <p:cNvSpPr txBox="1"/>
          <p:nvPr/>
        </p:nvSpPr>
        <p:spPr>
          <a:xfrm>
            <a:off x="1028700" y="1400175"/>
            <a:ext cx="16230600" cy="1228725"/>
          </a:xfrm>
          <a:prstGeom prst="rect">
            <a:avLst/>
          </a:prstGeom>
        </p:spPr>
        <p:txBody>
          <a:bodyPr lIns="0" tIns="0" rIns="0" bIns="0" rtlCol="0" anchor="t">
            <a:spAutoFit/>
          </a:bodyPr>
          <a:lstStyle/>
          <a:p>
            <a:pPr>
              <a:lnSpc>
                <a:spcPts val="9600"/>
              </a:lnSpc>
            </a:pPr>
            <a:r>
              <a:rPr lang="en-US" sz="8000" spc="-248" dirty="0">
                <a:solidFill>
                  <a:srgbClr val="000000"/>
                </a:solidFill>
                <a:latin typeface="Gotham"/>
              </a:rPr>
              <a:t>Remote Jobs</a:t>
            </a:r>
          </a:p>
        </p:txBody>
      </p:sp>
      <p:sp>
        <p:nvSpPr>
          <p:cNvPr id="5" name="TextBox 5"/>
          <p:cNvSpPr txBox="1"/>
          <p:nvPr/>
        </p:nvSpPr>
        <p:spPr>
          <a:xfrm>
            <a:off x="1028700" y="2780467"/>
            <a:ext cx="16230600" cy="408253"/>
          </a:xfrm>
          <a:prstGeom prst="rect">
            <a:avLst/>
          </a:prstGeom>
        </p:spPr>
        <p:txBody>
          <a:bodyPr lIns="0" tIns="0" rIns="0" bIns="0" rtlCol="0" anchor="t">
            <a:spAutoFit/>
          </a:bodyPr>
          <a:lstStyle/>
          <a:p>
            <a:pPr>
              <a:lnSpc>
                <a:spcPts val="3359"/>
              </a:lnSpc>
            </a:pPr>
            <a:r>
              <a:rPr lang="en-IN" sz="2400" b="1" i="0" u="none" strike="noStrike" dirty="0">
                <a:effectLst/>
                <a:latin typeface="-apple-system"/>
              </a:rPr>
              <a:t>6. For remote jobs in data field, how experience level matters?</a:t>
            </a:r>
          </a:p>
        </p:txBody>
      </p:sp>
      <p:pic>
        <p:nvPicPr>
          <p:cNvPr id="28" name="Picture 27" descr="A graph of a person's salary&#10;&#10;Description automatically generated">
            <a:extLst>
              <a:ext uri="{FF2B5EF4-FFF2-40B4-BE49-F238E27FC236}">
                <a16:creationId xmlns:a16="http://schemas.microsoft.com/office/drawing/2014/main" id="{9A43761C-71BC-B464-0D26-12CEDE607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3714749"/>
            <a:ext cx="13220700" cy="614598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DA48C2-040A-5CC3-212C-F2B679C0AE4D}"/>
              </a:ext>
            </a:extLst>
          </p:cNvPr>
          <p:cNvSpPr txBox="1"/>
          <p:nvPr/>
        </p:nvSpPr>
        <p:spPr>
          <a:xfrm>
            <a:off x="678180" y="2552700"/>
            <a:ext cx="9144000" cy="461665"/>
          </a:xfrm>
          <a:prstGeom prst="rect">
            <a:avLst/>
          </a:prstGeom>
          <a:noFill/>
        </p:spPr>
        <p:txBody>
          <a:bodyPr wrap="square">
            <a:spAutoFit/>
          </a:bodyPr>
          <a:lstStyle/>
          <a:p>
            <a:pPr algn="l"/>
            <a:r>
              <a:rPr lang="en-IN" sz="2400" b="1" i="0" u="none" strike="noStrike" dirty="0">
                <a:effectLst/>
                <a:latin typeface="-apple-system"/>
              </a:rPr>
              <a:t>7. What is the current trend of remote working?</a:t>
            </a:r>
          </a:p>
        </p:txBody>
      </p:sp>
      <p:sp>
        <p:nvSpPr>
          <p:cNvPr id="8" name="TextBox 2">
            <a:extLst>
              <a:ext uri="{FF2B5EF4-FFF2-40B4-BE49-F238E27FC236}">
                <a16:creationId xmlns:a16="http://schemas.microsoft.com/office/drawing/2014/main" id="{5B63557F-D2B4-31FA-28E1-0281C32ABA92}"/>
              </a:ext>
            </a:extLst>
          </p:cNvPr>
          <p:cNvSpPr txBox="1"/>
          <p:nvPr/>
        </p:nvSpPr>
        <p:spPr>
          <a:xfrm>
            <a:off x="678180" y="876300"/>
            <a:ext cx="16230600" cy="1228725"/>
          </a:xfrm>
          <a:prstGeom prst="rect">
            <a:avLst/>
          </a:prstGeom>
        </p:spPr>
        <p:txBody>
          <a:bodyPr lIns="0" tIns="0" rIns="0" bIns="0" rtlCol="0" anchor="t">
            <a:spAutoFit/>
          </a:bodyPr>
          <a:lstStyle/>
          <a:p>
            <a:pPr>
              <a:lnSpc>
                <a:spcPts val="9600"/>
              </a:lnSpc>
            </a:pPr>
            <a:r>
              <a:rPr lang="en-US" sz="8000" spc="-248" dirty="0">
                <a:solidFill>
                  <a:srgbClr val="000000"/>
                </a:solidFill>
                <a:latin typeface="Gotham"/>
              </a:rPr>
              <a:t>Remote Jobs</a:t>
            </a:r>
          </a:p>
        </p:txBody>
      </p:sp>
      <p:pic>
        <p:nvPicPr>
          <p:cNvPr id="10" name="Picture 9" descr="A graph with numbers and lines&#10;&#10;Description automatically generated">
            <a:extLst>
              <a:ext uri="{FF2B5EF4-FFF2-40B4-BE49-F238E27FC236}">
                <a16:creationId xmlns:a16="http://schemas.microsoft.com/office/drawing/2014/main" id="{E2949BD8-53DE-44DE-B93F-6952897FB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 y="3462040"/>
            <a:ext cx="13037820" cy="6060970"/>
          </a:xfrm>
          <a:prstGeom prst="rect">
            <a:avLst/>
          </a:prstGeom>
        </p:spPr>
      </p:pic>
    </p:spTree>
    <p:extLst>
      <p:ext uri="{BB962C8B-B14F-4D97-AF65-F5344CB8AC3E}">
        <p14:creationId xmlns:p14="http://schemas.microsoft.com/office/powerpoint/2010/main" val="96679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4" name="TextBox 4"/>
          <p:cNvSpPr txBox="1"/>
          <p:nvPr/>
        </p:nvSpPr>
        <p:spPr>
          <a:xfrm>
            <a:off x="1028700" y="871638"/>
            <a:ext cx="16230600" cy="1228725"/>
          </a:xfrm>
          <a:prstGeom prst="rect">
            <a:avLst/>
          </a:prstGeom>
        </p:spPr>
        <p:txBody>
          <a:bodyPr lIns="0" tIns="0" rIns="0" bIns="0" rtlCol="0" anchor="t">
            <a:spAutoFit/>
          </a:bodyPr>
          <a:lstStyle/>
          <a:p>
            <a:pPr>
              <a:lnSpc>
                <a:spcPts val="9600"/>
              </a:lnSpc>
            </a:pPr>
            <a:r>
              <a:rPr lang="en-US" sz="8000" spc="-248" dirty="0">
                <a:solidFill>
                  <a:srgbClr val="000000"/>
                </a:solidFill>
                <a:latin typeface="Gotham"/>
              </a:rPr>
              <a:t>Data Scientist Salary Trend</a:t>
            </a:r>
          </a:p>
        </p:txBody>
      </p:sp>
      <p:pic>
        <p:nvPicPr>
          <p:cNvPr id="20" name="Picture 19" descr="A graph of data on a black background&#10;&#10;Description automatically generated">
            <a:extLst>
              <a:ext uri="{FF2B5EF4-FFF2-40B4-BE49-F238E27FC236}">
                <a16:creationId xmlns:a16="http://schemas.microsoft.com/office/drawing/2014/main" id="{04AD9D6A-EAA5-33BC-D62C-E5D2D672B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2740476"/>
            <a:ext cx="14668500" cy="681903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a:off x="1383246" y="3095969"/>
            <a:ext cx="1944010" cy="2301004"/>
          </a:xfrm>
          <a:custGeom>
            <a:avLst/>
            <a:gdLst/>
            <a:ahLst/>
            <a:cxnLst/>
            <a:rect l="l" t="t" r="r" b="b"/>
            <a:pathLst>
              <a:path w="1944010" h="2301004">
                <a:moveTo>
                  <a:pt x="0" y="0"/>
                </a:moveTo>
                <a:lnTo>
                  <a:pt x="1944010" y="0"/>
                </a:lnTo>
                <a:lnTo>
                  <a:pt x="1944010" y="2301005"/>
                </a:lnTo>
                <a:lnTo>
                  <a:pt x="0" y="2301005"/>
                </a:lnTo>
                <a:lnTo>
                  <a:pt x="0" y="0"/>
                </a:lnTo>
                <a:close/>
              </a:path>
            </a:pathLst>
          </a:custGeom>
          <a:blipFill>
            <a:blip r:embed="rId3">
              <a:extLst>
                <a:ext uri="{96DAC541-7B7A-43D3-8B79-37D633B846F1}">
                  <asvg:svgBlip xmlns:asvg="http://schemas.microsoft.com/office/drawing/2016/SVG/main" r:embed="rId4"/>
                </a:ext>
              </a:extLst>
            </a:blip>
            <a:stretch>
              <a:fillRect r="-127622"/>
            </a:stretch>
          </a:blipFill>
        </p:spPr>
        <p:txBody>
          <a:bodyPr/>
          <a:lstStyle/>
          <a:p>
            <a:endParaRPr lang="en-US"/>
          </a:p>
        </p:txBody>
      </p:sp>
      <p:sp>
        <p:nvSpPr>
          <p:cNvPr id="5" name="TextBox 5"/>
          <p:cNvSpPr txBox="1"/>
          <p:nvPr/>
        </p:nvSpPr>
        <p:spPr>
          <a:xfrm>
            <a:off x="1028700" y="1400175"/>
            <a:ext cx="16230600" cy="1228725"/>
          </a:xfrm>
          <a:prstGeom prst="rect">
            <a:avLst/>
          </a:prstGeom>
        </p:spPr>
        <p:txBody>
          <a:bodyPr lIns="0" tIns="0" rIns="0" bIns="0" rtlCol="0" anchor="t">
            <a:spAutoFit/>
          </a:bodyPr>
          <a:lstStyle/>
          <a:p>
            <a:pPr>
              <a:lnSpc>
                <a:spcPts val="9600"/>
              </a:lnSpc>
            </a:pPr>
            <a:r>
              <a:rPr lang="en-US" sz="8000" spc="-248" dirty="0">
                <a:solidFill>
                  <a:srgbClr val="000000"/>
                </a:solidFill>
                <a:latin typeface="Gotham"/>
              </a:rPr>
              <a:t>Conclusion</a:t>
            </a:r>
          </a:p>
        </p:txBody>
      </p:sp>
      <p:sp>
        <p:nvSpPr>
          <p:cNvPr id="22" name="TextBox 21">
            <a:extLst>
              <a:ext uri="{FF2B5EF4-FFF2-40B4-BE49-F238E27FC236}">
                <a16:creationId xmlns:a16="http://schemas.microsoft.com/office/drawing/2014/main" id="{E50A848D-7CBE-E99F-025C-248FE4550A4B}"/>
              </a:ext>
            </a:extLst>
          </p:cNvPr>
          <p:cNvSpPr txBox="1"/>
          <p:nvPr/>
        </p:nvSpPr>
        <p:spPr>
          <a:xfrm>
            <a:off x="4287585" y="3390900"/>
            <a:ext cx="12997115" cy="5262979"/>
          </a:xfrm>
          <a:prstGeom prst="rect">
            <a:avLst/>
          </a:prstGeom>
          <a:noFill/>
        </p:spPr>
        <p:txBody>
          <a:bodyPr wrap="square">
            <a:spAutoFit/>
          </a:bodyPr>
          <a:lstStyle/>
          <a:p>
            <a:pPr algn="l">
              <a:buFont typeface="+mj-lt"/>
              <a:buAutoNum type="arabicPeriod"/>
            </a:pPr>
            <a:r>
              <a:rPr lang="en-IN" sz="2800" b="1" i="0" u="none" strike="noStrike" dirty="0">
                <a:solidFill>
                  <a:srgbClr val="000000"/>
                </a:solidFill>
                <a:effectLst/>
              </a:rPr>
              <a:t>Job Demand Disparity:</a:t>
            </a:r>
            <a:endParaRPr lang="en-IN" sz="2800" b="0" i="0" u="none" strike="noStrike" dirty="0">
              <a:solidFill>
                <a:srgbClr val="000000"/>
              </a:solidFill>
              <a:effectLst/>
            </a:endParaRPr>
          </a:p>
          <a:p>
            <a:pPr lvl="1" algn="l"/>
            <a:r>
              <a:rPr lang="en-IN" sz="2800" b="1" i="0" u="none" strike="noStrike" dirty="0">
                <a:solidFill>
                  <a:srgbClr val="000000"/>
                </a:solidFill>
                <a:effectLst/>
              </a:rPr>
              <a:t>United States vs. Global:</a:t>
            </a:r>
            <a:r>
              <a:rPr lang="en-IN" sz="2800" b="0" i="0" u="none" strike="noStrike" dirty="0">
                <a:solidFill>
                  <a:srgbClr val="000000"/>
                </a:solidFill>
                <a:effectLst/>
              </a:rPr>
              <a:t> The analysis highlights a notable discrepancy in job demand, with the United States having a higher concentration of data scientist positions, while globally, data engineering roles are in greater demand.</a:t>
            </a:r>
          </a:p>
          <a:p>
            <a:pPr algn="l">
              <a:buFont typeface="+mj-lt"/>
              <a:buAutoNum type="arabicPeriod"/>
            </a:pPr>
            <a:r>
              <a:rPr lang="en-IN" sz="2800" b="1" i="0" u="none" strike="noStrike" dirty="0">
                <a:solidFill>
                  <a:srgbClr val="000000"/>
                </a:solidFill>
                <a:effectLst/>
              </a:rPr>
              <a:t>Salary Discrepancy:</a:t>
            </a:r>
            <a:endParaRPr lang="en-IN" sz="2800" b="0" i="0" u="none" strike="noStrike" dirty="0">
              <a:solidFill>
                <a:srgbClr val="000000"/>
              </a:solidFill>
              <a:effectLst/>
            </a:endParaRPr>
          </a:p>
          <a:p>
            <a:pPr lvl="1" algn="l"/>
            <a:r>
              <a:rPr lang="en-IN" sz="2800" b="1" i="0" u="none" strike="noStrike" dirty="0">
                <a:solidFill>
                  <a:srgbClr val="000000"/>
                </a:solidFill>
                <a:effectLst/>
              </a:rPr>
              <a:t>Data Scientist Compensation:</a:t>
            </a:r>
            <a:r>
              <a:rPr lang="en-IN" sz="2800" b="0" i="0" u="none" strike="noStrike" dirty="0">
                <a:solidFill>
                  <a:srgbClr val="000000"/>
                </a:solidFill>
                <a:effectLst/>
              </a:rPr>
              <a:t> Despite the global demand for data engineering roles, the salaries for data scientists, both globally and within the United States, surpass those of data engineers, indicating a premium on data science skills.</a:t>
            </a:r>
          </a:p>
          <a:p>
            <a:pPr algn="l">
              <a:buFont typeface="+mj-lt"/>
              <a:buAutoNum type="arabicPeriod"/>
            </a:pPr>
            <a:r>
              <a:rPr lang="en-IN" sz="2800" b="1" i="0" u="none" strike="noStrike" dirty="0">
                <a:solidFill>
                  <a:srgbClr val="000000"/>
                </a:solidFill>
                <a:effectLst/>
              </a:rPr>
              <a:t>Remote Job Expertise:</a:t>
            </a:r>
            <a:endParaRPr lang="en-IN" sz="2800" b="0" i="0" u="none" strike="noStrike" dirty="0">
              <a:solidFill>
                <a:srgbClr val="000000"/>
              </a:solidFill>
              <a:effectLst/>
            </a:endParaRPr>
          </a:p>
          <a:p>
            <a:pPr lvl="1" algn="l"/>
            <a:r>
              <a:rPr lang="en-IN" sz="2800" b="1" i="0" u="none" strike="noStrike" dirty="0">
                <a:solidFill>
                  <a:srgbClr val="000000"/>
                </a:solidFill>
                <a:effectLst/>
              </a:rPr>
              <a:t>Expertise in Remote Jobs:</a:t>
            </a:r>
            <a:r>
              <a:rPr lang="en-IN" sz="2800" b="0" i="0" u="none" strike="noStrike" dirty="0">
                <a:solidFill>
                  <a:srgbClr val="000000"/>
                </a:solidFill>
                <a:effectLst/>
              </a:rPr>
              <a:t> Examination of available data shows that remote job opportunities predominantly </a:t>
            </a:r>
            <a:r>
              <a:rPr lang="en-IN" sz="2800" b="0" i="0" u="none" strike="noStrike" dirty="0" err="1">
                <a:solidFill>
                  <a:srgbClr val="000000"/>
                </a:solidFill>
                <a:effectLst/>
              </a:rPr>
              <a:t>favor</a:t>
            </a:r>
            <a:r>
              <a:rPr lang="en-IN" sz="2800" b="0" i="0" u="none" strike="noStrike" dirty="0">
                <a:solidFill>
                  <a:srgbClr val="000000"/>
                </a:solidFill>
                <a:effectLst/>
              </a:rPr>
              <a:t> experts, with limited prospects for intermediate and junior-level professionals.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a:extLst>
            <a:ext uri="{FF2B5EF4-FFF2-40B4-BE49-F238E27FC236}">
              <a16:creationId xmlns:a16="http://schemas.microsoft.com/office/drawing/2014/main" id="{4605D4AD-E88D-7084-7224-82F9EDE51901}"/>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B49C3B31-B323-8C67-1035-65C031881764}"/>
              </a:ext>
            </a:extLst>
          </p:cNvPr>
          <p:cNvSpPr/>
          <p:nvPr/>
        </p:nvSpPr>
        <p:spPr>
          <a:xfrm>
            <a:off x="14695660" y="495300"/>
            <a:ext cx="2563640" cy="2428467"/>
          </a:xfrm>
          <a:custGeom>
            <a:avLst/>
            <a:gdLst/>
            <a:ahLst/>
            <a:cxnLst/>
            <a:rect l="l" t="t" r="r" b="b"/>
            <a:pathLst>
              <a:path w="2563640" h="2428467">
                <a:moveTo>
                  <a:pt x="0" y="0"/>
                </a:moveTo>
                <a:lnTo>
                  <a:pt x="2563640" y="0"/>
                </a:lnTo>
                <a:lnTo>
                  <a:pt x="2563640" y="2428467"/>
                </a:lnTo>
                <a:lnTo>
                  <a:pt x="0" y="24284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7E25911A-248F-2DCC-5140-EDFA7C226DCF}"/>
              </a:ext>
            </a:extLst>
          </p:cNvPr>
          <p:cNvSpPr txBox="1"/>
          <p:nvPr/>
        </p:nvSpPr>
        <p:spPr>
          <a:xfrm>
            <a:off x="1028700" y="1400175"/>
            <a:ext cx="16230600" cy="1228725"/>
          </a:xfrm>
          <a:prstGeom prst="rect">
            <a:avLst/>
          </a:prstGeom>
        </p:spPr>
        <p:txBody>
          <a:bodyPr lIns="0" tIns="0" rIns="0" bIns="0" rtlCol="0" anchor="t">
            <a:spAutoFit/>
          </a:bodyPr>
          <a:lstStyle/>
          <a:p>
            <a:pPr>
              <a:lnSpc>
                <a:spcPts val="9600"/>
              </a:lnSpc>
            </a:pPr>
            <a:r>
              <a:rPr lang="en-US" sz="8000" spc="-248" dirty="0">
                <a:solidFill>
                  <a:srgbClr val="000000"/>
                </a:solidFill>
                <a:latin typeface="Gotham"/>
              </a:rPr>
              <a:t>Conclusion</a:t>
            </a:r>
          </a:p>
        </p:txBody>
      </p:sp>
      <p:sp>
        <p:nvSpPr>
          <p:cNvPr id="6" name="TextBox 5">
            <a:extLst>
              <a:ext uri="{FF2B5EF4-FFF2-40B4-BE49-F238E27FC236}">
                <a16:creationId xmlns:a16="http://schemas.microsoft.com/office/drawing/2014/main" id="{02368ABC-1ECD-AB8F-BC7D-1AF35942EF36}"/>
              </a:ext>
            </a:extLst>
          </p:cNvPr>
          <p:cNvSpPr txBox="1"/>
          <p:nvPr/>
        </p:nvSpPr>
        <p:spPr>
          <a:xfrm>
            <a:off x="1028700" y="3314700"/>
            <a:ext cx="13666960" cy="6001643"/>
          </a:xfrm>
          <a:prstGeom prst="rect">
            <a:avLst/>
          </a:prstGeom>
          <a:noFill/>
        </p:spPr>
        <p:txBody>
          <a:bodyPr wrap="square">
            <a:spAutoFit/>
          </a:bodyPr>
          <a:lstStyle/>
          <a:p>
            <a:pPr algn="l"/>
            <a:r>
              <a:rPr lang="en-IN" sz="2400" b="1" i="0" u="none" strike="noStrike" dirty="0">
                <a:solidFill>
                  <a:srgbClr val="000000"/>
                </a:solidFill>
                <a:effectLst/>
              </a:rPr>
              <a:t>4. Global Technology Trends:</a:t>
            </a:r>
            <a:endParaRPr lang="en-IN" sz="2400" b="0" i="0" u="none" strike="noStrike" dirty="0">
              <a:solidFill>
                <a:srgbClr val="000000"/>
              </a:solidFill>
              <a:effectLst/>
            </a:endParaRPr>
          </a:p>
          <a:p>
            <a:pPr marL="742950" lvl="1" indent="-285750" algn="l">
              <a:buFont typeface="+mj-lt"/>
              <a:buAutoNum type="arabicPeriod"/>
            </a:pPr>
            <a:r>
              <a:rPr lang="en-IN" sz="2400" b="1" i="0" u="none" strike="noStrike" dirty="0">
                <a:solidFill>
                  <a:srgbClr val="000000"/>
                </a:solidFill>
                <a:effectLst/>
              </a:rPr>
              <a:t>Technology Proficiency:</a:t>
            </a:r>
            <a:r>
              <a:rPr lang="en-IN" sz="2400" b="0" i="0" u="none" strike="noStrike" dirty="0">
                <a:solidFill>
                  <a:srgbClr val="000000"/>
                </a:solidFill>
                <a:effectLst/>
              </a:rPr>
              <a:t> While global data on technology skills is lacking, the US perspective implies that Python and Excel are pivotal technologies, substantiating their significance for excelling in the broader field of data.</a:t>
            </a:r>
          </a:p>
          <a:p>
            <a:pPr algn="l"/>
            <a:r>
              <a:rPr lang="en-IN" sz="2400" b="1" i="0" u="none" strike="noStrike" dirty="0">
                <a:solidFill>
                  <a:srgbClr val="000000"/>
                </a:solidFill>
                <a:effectLst/>
              </a:rPr>
              <a:t>5. Global Salary Disparities:</a:t>
            </a:r>
            <a:endParaRPr lang="en-IN" sz="2400" b="0" i="0" u="none" strike="noStrike" dirty="0">
              <a:solidFill>
                <a:srgbClr val="000000"/>
              </a:solidFill>
              <a:effectLst/>
            </a:endParaRPr>
          </a:p>
          <a:p>
            <a:pPr marL="742950" lvl="1" indent="-285750" algn="l">
              <a:buFont typeface="+mj-lt"/>
              <a:buAutoNum type="arabicPeriod"/>
            </a:pPr>
            <a:r>
              <a:rPr lang="en-IN" sz="2400" b="1" i="0" u="none" strike="noStrike" dirty="0">
                <a:solidFill>
                  <a:srgbClr val="000000"/>
                </a:solidFill>
                <a:effectLst/>
              </a:rPr>
              <a:t>Top Salaries Globally:</a:t>
            </a:r>
            <a:r>
              <a:rPr lang="en-IN" sz="2400" b="0" i="0" u="none" strike="noStrike" dirty="0">
                <a:solidFill>
                  <a:srgbClr val="000000"/>
                </a:solidFill>
                <a:effectLst/>
              </a:rPr>
              <a:t> The analysis identifies Israel as having the highest salaries globally, with the United States securing the third position. This sheds light on the variance in compensation structures on a global scale.</a:t>
            </a:r>
          </a:p>
          <a:p>
            <a:pPr algn="l"/>
            <a:r>
              <a:rPr lang="en-IN" sz="2400" b="1" dirty="0">
                <a:solidFill>
                  <a:srgbClr val="000000"/>
                </a:solidFill>
              </a:rPr>
              <a:t>6.I</a:t>
            </a:r>
            <a:r>
              <a:rPr lang="en-IN" sz="2400" b="1" i="0" u="none" strike="noStrike" dirty="0">
                <a:solidFill>
                  <a:srgbClr val="000000"/>
                </a:solidFill>
                <a:effectLst/>
              </a:rPr>
              <a:t>nternational Workforce Dynamics:</a:t>
            </a:r>
            <a:endParaRPr lang="en-IN" sz="2400" b="0" i="0" u="none" strike="noStrike" dirty="0">
              <a:solidFill>
                <a:srgbClr val="000000"/>
              </a:solidFill>
              <a:effectLst/>
            </a:endParaRPr>
          </a:p>
          <a:p>
            <a:pPr marL="742950" lvl="1" indent="-285750" algn="l">
              <a:buFont typeface="+mj-lt"/>
              <a:buAutoNum type="arabicPeriod"/>
            </a:pPr>
            <a:r>
              <a:rPr lang="en-IN" sz="2400" b="1" i="0" u="none" strike="noStrike" dirty="0">
                <a:solidFill>
                  <a:srgbClr val="000000"/>
                </a:solidFill>
                <a:effectLst/>
              </a:rPr>
              <a:t>Indian Workforce Abroad:</a:t>
            </a:r>
            <a:r>
              <a:rPr lang="en-IN" sz="2400" b="0" i="0" u="none" strike="noStrike" dirty="0">
                <a:solidFill>
                  <a:srgbClr val="000000"/>
                </a:solidFill>
                <a:effectLst/>
              </a:rPr>
              <a:t> The data reveals that Indians significantly dominate the workforce for companies based abroad, showcasing a strong international presence and the global demand for Indian talent.</a:t>
            </a:r>
          </a:p>
          <a:p>
            <a:pPr algn="l"/>
            <a:r>
              <a:rPr lang="en-IN" sz="2400" b="1" i="0" u="none" strike="noStrike" dirty="0">
                <a:solidFill>
                  <a:srgbClr val="000000"/>
                </a:solidFill>
                <a:effectLst/>
              </a:rPr>
              <a:t>7. Post-Pandemic Remote Work Landscape:</a:t>
            </a:r>
            <a:endParaRPr lang="en-IN" sz="2400" b="0" i="0" u="none" strike="noStrike" dirty="0">
              <a:solidFill>
                <a:srgbClr val="000000"/>
              </a:solidFill>
              <a:effectLst/>
            </a:endParaRPr>
          </a:p>
          <a:p>
            <a:pPr marL="742950" lvl="1" indent="-285750" algn="l">
              <a:buFont typeface="+mj-lt"/>
              <a:buAutoNum type="arabicPeriod"/>
            </a:pPr>
            <a:r>
              <a:rPr lang="en-IN" sz="2400" b="1" i="0" u="none" strike="noStrike" dirty="0">
                <a:solidFill>
                  <a:srgbClr val="000000"/>
                </a:solidFill>
                <a:effectLst/>
              </a:rPr>
              <a:t>Remote Job Trends Post-COVID:</a:t>
            </a:r>
            <a:r>
              <a:rPr lang="en-IN" sz="2400" b="0" i="0" u="none" strike="noStrike" dirty="0">
                <a:solidFill>
                  <a:srgbClr val="000000"/>
                </a:solidFill>
                <a:effectLst/>
              </a:rPr>
              <a:t> While there is a observed slowdown in remote job opportunities from 2020 to 2023, salaries for data scientists continue to rise. This suggests a promising future for the data science profession, demonstrating resilience and adaptability post the COVID-19 pandemic.</a:t>
            </a:r>
          </a:p>
        </p:txBody>
      </p:sp>
    </p:spTree>
    <p:extLst>
      <p:ext uri="{BB962C8B-B14F-4D97-AF65-F5344CB8AC3E}">
        <p14:creationId xmlns:p14="http://schemas.microsoft.com/office/powerpoint/2010/main" val="2081131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3" name="TextBox 3"/>
          <p:cNvSpPr txBox="1"/>
          <p:nvPr/>
        </p:nvSpPr>
        <p:spPr>
          <a:xfrm>
            <a:off x="1040643" y="935653"/>
            <a:ext cx="16230600" cy="1228725"/>
          </a:xfrm>
          <a:prstGeom prst="rect">
            <a:avLst/>
          </a:prstGeom>
        </p:spPr>
        <p:txBody>
          <a:bodyPr lIns="0" tIns="0" rIns="0" bIns="0" rtlCol="0" anchor="t">
            <a:spAutoFit/>
          </a:bodyPr>
          <a:lstStyle/>
          <a:p>
            <a:pPr>
              <a:lnSpc>
                <a:spcPts val="9600"/>
              </a:lnSpc>
            </a:pPr>
            <a:r>
              <a:rPr lang="en-US" sz="8000" spc="-248" dirty="0">
                <a:solidFill>
                  <a:srgbClr val="000000"/>
                </a:solidFill>
                <a:latin typeface="Gotham"/>
              </a:rPr>
              <a:t>Discussion </a:t>
            </a:r>
          </a:p>
        </p:txBody>
      </p:sp>
      <p:sp>
        <p:nvSpPr>
          <p:cNvPr id="9" name="Freeform 9"/>
          <p:cNvSpPr/>
          <p:nvPr/>
        </p:nvSpPr>
        <p:spPr>
          <a:xfrm flipH="1">
            <a:off x="12497557" y="1798782"/>
            <a:ext cx="6594303" cy="7475235"/>
          </a:xfrm>
          <a:custGeom>
            <a:avLst/>
            <a:gdLst/>
            <a:ahLst/>
            <a:cxnLst/>
            <a:rect l="l" t="t" r="r" b="b"/>
            <a:pathLst>
              <a:path w="6594303" h="7475235">
                <a:moveTo>
                  <a:pt x="6594303" y="0"/>
                </a:moveTo>
                <a:lnTo>
                  <a:pt x="0" y="0"/>
                </a:lnTo>
                <a:lnTo>
                  <a:pt x="0" y="7475234"/>
                </a:lnTo>
                <a:lnTo>
                  <a:pt x="6594303" y="7475234"/>
                </a:lnTo>
                <a:lnTo>
                  <a:pt x="6594303" y="0"/>
                </a:lnTo>
                <a:close/>
              </a:path>
            </a:pathLst>
          </a:custGeom>
          <a:blipFill>
            <a:blip r:embed="rId2">
              <a:extLst>
                <a:ext uri="{96DAC541-7B7A-43D3-8B79-37D633B846F1}">
                  <asvg:svgBlip xmlns:asvg="http://schemas.microsoft.com/office/drawing/2016/SVG/main" r:embed="rId3"/>
                </a:ext>
              </a:extLst>
            </a:blip>
            <a:stretch>
              <a:fillRect l="-37936"/>
            </a:stretch>
          </a:blipFill>
        </p:spPr>
        <p:txBody>
          <a:bodyPr/>
          <a:lstStyle/>
          <a:p>
            <a:endParaRPr lang="en-US"/>
          </a:p>
        </p:txBody>
      </p:sp>
      <p:sp>
        <p:nvSpPr>
          <p:cNvPr id="18" name="TextBox 17">
            <a:extLst>
              <a:ext uri="{FF2B5EF4-FFF2-40B4-BE49-F238E27FC236}">
                <a16:creationId xmlns:a16="http://schemas.microsoft.com/office/drawing/2014/main" id="{772612E5-8EAB-60CB-C2DE-6FE1F7A54A39}"/>
              </a:ext>
            </a:extLst>
          </p:cNvPr>
          <p:cNvSpPr txBox="1"/>
          <p:nvPr/>
        </p:nvSpPr>
        <p:spPr>
          <a:xfrm>
            <a:off x="1015244" y="2288844"/>
            <a:ext cx="11482313" cy="7848302"/>
          </a:xfrm>
          <a:prstGeom prst="rect">
            <a:avLst/>
          </a:prstGeom>
          <a:noFill/>
        </p:spPr>
        <p:txBody>
          <a:bodyPr wrap="square">
            <a:spAutoFit/>
          </a:bodyPr>
          <a:lstStyle/>
          <a:p>
            <a:pPr algn="l"/>
            <a:r>
              <a:rPr lang="en-IN" sz="2400" b="1" dirty="0"/>
              <a:t>Future Work:</a:t>
            </a:r>
          </a:p>
          <a:p>
            <a:pPr algn="l"/>
            <a:endParaRPr lang="en-IN" sz="2400" b="1" i="0" u="none" strike="noStrike" dirty="0">
              <a:effectLst/>
            </a:endParaRPr>
          </a:p>
          <a:p>
            <a:pPr algn="l"/>
            <a:r>
              <a:rPr lang="en-IN" sz="2400" b="1" i="0" u="none" strike="noStrike" dirty="0">
                <a:effectLst/>
              </a:rPr>
              <a:t>1. Enhancement of Salary Prediction Model:</a:t>
            </a:r>
          </a:p>
          <a:p>
            <a:pPr algn="l"/>
            <a:r>
              <a:rPr lang="en-IN" sz="2400" b="0" i="0" u="none" strike="noStrike" dirty="0">
                <a:effectLst/>
              </a:rPr>
              <a:t>   - Refine the model with diverse algorithms and advanced natural language processing for increased accuracy.</a:t>
            </a:r>
          </a:p>
          <a:p>
            <a:pPr algn="l"/>
            <a:endParaRPr lang="en-IN" sz="2400" b="0" i="0" u="none" strike="noStrike" dirty="0">
              <a:effectLst/>
            </a:endParaRPr>
          </a:p>
          <a:p>
            <a:pPr algn="l"/>
            <a:r>
              <a:rPr lang="en-IN" sz="2400" b="1" i="0" u="none" strike="noStrike" dirty="0">
                <a:effectLst/>
              </a:rPr>
              <a:t>2. Global Salary Prediction Model:</a:t>
            </a:r>
          </a:p>
          <a:p>
            <a:pPr algn="l"/>
            <a:r>
              <a:rPr lang="en-IN" sz="2400" b="0" i="0" u="none" strike="noStrike" dirty="0">
                <a:effectLst/>
              </a:rPr>
              <a:t>   - Develop a comprehensive global model, using diverse datasets for calibration across regions, including economies like India and Germany.</a:t>
            </a:r>
          </a:p>
          <a:p>
            <a:pPr algn="l"/>
            <a:endParaRPr lang="en-IN" sz="2400" b="0" i="0" u="none" strike="noStrike" dirty="0">
              <a:effectLst/>
            </a:endParaRPr>
          </a:p>
          <a:p>
            <a:pPr algn="l"/>
            <a:r>
              <a:rPr lang="en-IN" sz="2400" b="1" i="0" u="none" strike="noStrike" dirty="0">
                <a:effectLst/>
              </a:rPr>
              <a:t>3. Cross-Industry Exploration:</a:t>
            </a:r>
          </a:p>
          <a:p>
            <a:pPr algn="l"/>
            <a:r>
              <a:rPr lang="en-IN" sz="2400" b="0" i="0" u="none" strike="noStrike" dirty="0">
                <a:effectLst/>
              </a:rPr>
              <a:t>   - Explore salary predictions in diverse industries for insights into compensation trends, demand dynamics, and skill valuation.</a:t>
            </a:r>
          </a:p>
          <a:p>
            <a:pPr algn="l"/>
            <a:endParaRPr lang="en-IN" sz="2400" b="0" i="0" u="none" strike="noStrike" dirty="0">
              <a:effectLst/>
            </a:endParaRPr>
          </a:p>
          <a:p>
            <a:pPr algn="l"/>
            <a:r>
              <a:rPr lang="en-IN" sz="2400" b="1" i="0" u="none" strike="noStrike" dirty="0">
                <a:effectLst/>
              </a:rPr>
              <a:t>4. International Salary Comparisons:</a:t>
            </a:r>
          </a:p>
          <a:p>
            <a:pPr algn="l"/>
            <a:r>
              <a:rPr lang="en-IN" sz="2400" b="0" i="0" u="none" strike="noStrike" dirty="0">
                <a:effectLst/>
              </a:rPr>
              <a:t>   - Thoroughly examine salary structures in different countries, providing a comprehensive analysis of global economic landscapes and regional variations.</a:t>
            </a:r>
          </a:p>
          <a:p>
            <a:pPr algn="l"/>
            <a:endParaRPr lang="en-IN" sz="2400" b="0" i="0" u="none" strike="noStrike" dirty="0">
              <a:effectLst/>
            </a:endParaRPr>
          </a:p>
          <a:p>
            <a:pPr algn="l"/>
            <a:r>
              <a:rPr lang="en-IN" sz="2400" b="1" i="0" u="none" strike="noStrike" dirty="0">
                <a:effectLst/>
              </a:rPr>
              <a:t>5. Diversification Beyond Data:</a:t>
            </a:r>
          </a:p>
          <a:p>
            <a:pPr algn="l"/>
            <a:r>
              <a:rPr lang="en-IN" sz="2400" b="0" i="0" u="none" strike="noStrike" dirty="0">
                <a:effectLst/>
              </a:rPr>
              <a:t>   - Expand focus to include salary prediction models for various professional sectors, uncovering unique trends and patterns within each industry.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3" name="TextBox 3"/>
          <p:cNvSpPr txBox="1"/>
          <p:nvPr/>
        </p:nvSpPr>
        <p:spPr>
          <a:xfrm>
            <a:off x="1028700" y="1400175"/>
            <a:ext cx="16230600" cy="1228725"/>
          </a:xfrm>
          <a:prstGeom prst="rect">
            <a:avLst/>
          </a:prstGeom>
        </p:spPr>
        <p:txBody>
          <a:bodyPr lIns="0" tIns="0" rIns="0" bIns="0" rtlCol="0" anchor="t">
            <a:spAutoFit/>
          </a:bodyPr>
          <a:lstStyle/>
          <a:p>
            <a:pPr>
              <a:lnSpc>
                <a:spcPts val="9600"/>
              </a:lnSpc>
            </a:pPr>
            <a:r>
              <a:rPr lang="en-US" sz="8000" spc="-248">
                <a:solidFill>
                  <a:srgbClr val="000000"/>
                </a:solidFill>
                <a:latin typeface="Gotham"/>
              </a:rPr>
              <a:t>Questions?</a:t>
            </a:r>
          </a:p>
        </p:txBody>
      </p:sp>
      <p:grpSp>
        <p:nvGrpSpPr>
          <p:cNvPr id="6" name="Group 6"/>
          <p:cNvGrpSpPr/>
          <p:nvPr/>
        </p:nvGrpSpPr>
        <p:grpSpPr>
          <a:xfrm>
            <a:off x="1028700" y="2792373"/>
            <a:ext cx="16230600" cy="2459934"/>
            <a:chOff x="0" y="-47625"/>
            <a:chExt cx="21640800" cy="3279912"/>
          </a:xfrm>
        </p:grpSpPr>
        <p:sp>
          <p:nvSpPr>
            <p:cNvPr id="7" name="TextBox 7"/>
            <p:cNvSpPr txBox="1"/>
            <p:nvPr/>
          </p:nvSpPr>
          <p:spPr>
            <a:xfrm>
              <a:off x="0" y="-47625"/>
              <a:ext cx="21640800" cy="1115861"/>
            </a:xfrm>
            <a:prstGeom prst="rect">
              <a:avLst/>
            </a:prstGeom>
          </p:spPr>
          <p:txBody>
            <a:bodyPr lIns="0" tIns="0" rIns="0" bIns="0" rtlCol="0" anchor="t">
              <a:spAutoFit/>
            </a:bodyPr>
            <a:lstStyle/>
            <a:p>
              <a:pPr>
                <a:lnSpc>
                  <a:spcPts val="3359"/>
                </a:lnSpc>
              </a:pPr>
              <a:r>
                <a:rPr lang="en-US" sz="2400" dirty="0">
                  <a:solidFill>
                    <a:srgbClr val="000000"/>
                  </a:solidFill>
                  <a:latin typeface="Gotham"/>
                </a:rPr>
                <a:t>If you have any questions or need clarification regarding this analysis report, then please don't hesitate to reach out to me..</a:t>
              </a:r>
            </a:p>
          </p:txBody>
        </p:sp>
        <p:sp>
          <p:nvSpPr>
            <p:cNvPr id="8" name="TextBox 8"/>
            <p:cNvSpPr txBox="1"/>
            <p:nvPr/>
          </p:nvSpPr>
          <p:spPr>
            <a:xfrm>
              <a:off x="0" y="1535070"/>
              <a:ext cx="16716505" cy="1697217"/>
            </a:xfrm>
            <a:prstGeom prst="rect">
              <a:avLst/>
            </a:prstGeom>
          </p:spPr>
          <p:txBody>
            <a:bodyPr lIns="0" tIns="0" rIns="0" bIns="0" rtlCol="0" anchor="t">
              <a:spAutoFit/>
            </a:bodyPr>
            <a:lstStyle/>
            <a:p>
              <a:pPr>
                <a:lnSpc>
                  <a:spcPts val="3359"/>
                </a:lnSpc>
              </a:pPr>
              <a:r>
                <a:rPr lang="en-US" sz="2400" dirty="0">
                  <a:solidFill>
                    <a:srgbClr val="000000"/>
                  </a:solidFill>
                  <a:latin typeface="Gotham"/>
                </a:rPr>
                <a:t>Email: </a:t>
              </a:r>
              <a:r>
                <a:rPr lang="en-US" sz="2400" dirty="0">
                  <a:solidFill>
                    <a:srgbClr val="000000"/>
                  </a:solidFill>
                  <a:latin typeface="Gotham"/>
                  <a:hlinkClick r:id="rId2"/>
                </a:rPr>
                <a:t>arpita.halder@fau.de</a:t>
              </a:r>
              <a:endParaRPr lang="en-US" sz="2400" dirty="0">
                <a:solidFill>
                  <a:srgbClr val="000000"/>
                </a:solidFill>
                <a:latin typeface="Gotham"/>
              </a:endParaRPr>
            </a:p>
            <a:p>
              <a:pPr>
                <a:lnSpc>
                  <a:spcPts val="3359"/>
                </a:lnSpc>
              </a:pPr>
              <a:r>
                <a:rPr lang="en-US" sz="2400" dirty="0" err="1">
                  <a:solidFill>
                    <a:srgbClr val="000000"/>
                  </a:solidFill>
                  <a:latin typeface="Gotham"/>
                </a:rPr>
                <a:t>Linkedin</a:t>
              </a:r>
              <a:r>
                <a:rPr lang="en-US" sz="2400" dirty="0">
                  <a:solidFill>
                    <a:srgbClr val="000000"/>
                  </a:solidFill>
                  <a:latin typeface="Gotham"/>
                </a:rPr>
                <a:t>: </a:t>
              </a:r>
              <a:r>
                <a:rPr lang="en-US" sz="2400" dirty="0">
                  <a:solidFill>
                    <a:srgbClr val="000000"/>
                  </a:solidFill>
                  <a:latin typeface="Gotham"/>
                  <a:hlinkClick r:id="rId3"/>
                </a:rPr>
                <a:t>https://www.linkedin.com/in/arpitahalder/</a:t>
              </a:r>
              <a:endParaRPr lang="en-US" sz="2400" dirty="0">
                <a:solidFill>
                  <a:srgbClr val="000000"/>
                </a:solidFill>
                <a:latin typeface="Gotham"/>
              </a:endParaRPr>
            </a:p>
            <a:p>
              <a:pPr>
                <a:lnSpc>
                  <a:spcPts val="3359"/>
                </a:lnSpc>
              </a:pPr>
              <a:r>
                <a:rPr lang="en-US" sz="2400" dirty="0">
                  <a:solidFill>
                    <a:srgbClr val="000000"/>
                  </a:solidFill>
                  <a:latin typeface="Gotham"/>
                </a:rPr>
                <a:t>GitHub: </a:t>
              </a:r>
              <a:r>
                <a:rPr lang="en-US" sz="2400" dirty="0">
                  <a:solidFill>
                    <a:srgbClr val="000000"/>
                  </a:solidFill>
                  <a:latin typeface="Gotham"/>
                  <a:hlinkClick r:id="rId4"/>
                </a:rPr>
                <a:t>https://github.com/arpita739</a:t>
              </a:r>
              <a:endParaRPr lang="en-US" sz="2400" dirty="0">
                <a:solidFill>
                  <a:srgbClr val="000000"/>
                </a:solidFill>
                <a:latin typeface="Gotham"/>
              </a:endParaRPr>
            </a:p>
          </p:txBody>
        </p:sp>
      </p:grpSp>
      <p:pic>
        <p:nvPicPr>
          <p:cNvPr id="20" name="Picture 19" descr="A person wearing glasses and a plaid jacket&#10;&#10;Description automatically generated">
            <a:extLst>
              <a:ext uri="{FF2B5EF4-FFF2-40B4-BE49-F238E27FC236}">
                <a16:creationId xmlns:a16="http://schemas.microsoft.com/office/drawing/2014/main" id="{6DC3EA33-4D76-D508-DCCE-4D86976C05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49300" y="5564332"/>
            <a:ext cx="3810000" cy="3810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D31F5"/>
        </a:solidFill>
        <a:effectLst/>
      </p:bgPr>
    </p:bg>
    <p:spTree>
      <p:nvGrpSpPr>
        <p:cNvPr id="1" name=""/>
        <p:cNvGrpSpPr/>
        <p:nvPr/>
      </p:nvGrpSpPr>
      <p:grpSpPr>
        <a:xfrm>
          <a:off x="0" y="0"/>
          <a:ext cx="0" cy="0"/>
          <a:chOff x="0" y="0"/>
          <a:chExt cx="0" cy="0"/>
        </a:xfrm>
      </p:grpSpPr>
      <p:sp>
        <p:nvSpPr>
          <p:cNvPr id="3" name="TextBox 3"/>
          <p:cNvSpPr txBox="1"/>
          <p:nvPr/>
        </p:nvSpPr>
        <p:spPr>
          <a:xfrm>
            <a:off x="933450" y="2148906"/>
            <a:ext cx="10760724" cy="1428750"/>
          </a:xfrm>
          <a:prstGeom prst="rect">
            <a:avLst/>
          </a:prstGeom>
        </p:spPr>
        <p:txBody>
          <a:bodyPr lIns="0" tIns="0" rIns="0" bIns="0" rtlCol="0" anchor="t">
            <a:spAutoFit/>
          </a:bodyPr>
          <a:lstStyle/>
          <a:p>
            <a:pPr>
              <a:lnSpc>
                <a:spcPts val="11205"/>
              </a:lnSpc>
            </a:pPr>
            <a:r>
              <a:rPr lang="en-US" sz="9337" spc="-93">
                <a:solidFill>
                  <a:srgbClr val="FFFFFF"/>
                </a:solidFill>
                <a:latin typeface="Gotham"/>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TextBox 2"/>
          <p:cNvSpPr txBox="1"/>
          <p:nvPr/>
        </p:nvSpPr>
        <p:spPr>
          <a:xfrm>
            <a:off x="1028700" y="1397437"/>
            <a:ext cx="8115300" cy="1228725"/>
          </a:xfrm>
          <a:prstGeom prst="rect">
            <a:avLst/>
          </a:prstGeom>
        </p:spPr>
        <p:txBody>
          <a:bodyPr lIns="0" tIns="0" rIns="0" bIns="0" rtlCol="0" anchor="t">
            <a:spAutoFit/>
          </a:bodyPr>
          <a:lstStyle/>
          <a:p>
            <a:pPr>
              <a:lnSpc>
                <a:spcPts val="9600"/>
              </a:lnSpc>
            </a:pPr>
            <a:r>
              <a:rPr lang="en-US" sz="8000" spc="-248">
                <a:solidFill>
                  <a:srgbClr val="000000"/>
                </a:solidFill>
                <a:latin typeface="Gotham"/>
              </a:rPr>
              <a:t>Introduction</a:t>
            </a:r>
          </a:p>
        </p:txBody>
      </p:sp>
      <p:sp>
        <p:nvSpPr>
          <p:cNvPr id="6" name="Freeform 6"/>
          <p:cNvSpPr/>
          <p:nvPr/>
        </p:nvSpPr>
        <p:spPr>
          <a:xfrm>
            <a:off x="9144000" y="1198810"/>
            <a:ext cx="9371500" cy="8059490"/>
          </a:xfrm>
          <a:custGeom>
            <a:avLst/>
            <a:gdLst/>
            <a:ahLst/>
            <a:cxnLst/>
            <a:rect l="l" t="t" r="r" b="b"/>
            <a:pathLst>
              <a:path w="9371500" h="8059490">
                <a:moveTo>
                  <a:pt x="0" y="0"/>
                </a:moveTo>
                <a:lnTo>
                  <a:pt x="9371500" y="0"/>
                </a:lnTo>
                <a:lnTo>
                  <a:pt x="9371500" y="8059490"/>
                </a:lnTo>
                <a:lnTo>
                  <a:pt x="0" y="80594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TextBox 13">
            <a:extLst>
              <a:ext uri="{FF2B5EF4-FFF2-40B4-BE49-F238E27FC236}">
                <a16:creationId xmlns:a16="http://schemas.microsoft.com/office/drawing/2014/main" id="{A81EFFA8-1676-3B6B-AEE2-EA2A896D6612}"/>
              </a:ext>
            </a:extLst>
          </p:cNvPr>
          <p:cNvSpPr txBox="1"/>
          <p:nvPr/>
        </p:nvSpPr>
        <p:spPr>
          <a:xfrm>
            <a:off x="914400" y="3086101"/>
            <a:ext cx="7162800" cy="5693866"/>
          </a:xfrm>
          <a:prstGeom prst="rect">
            <a:avLst/>
          </a:prstGeom>
          <a:noFill/>
        </p:spPr>
        <p:txBody>
          <a:bodyPr wrap="square" rtlCol="0">
            <a:spAutoFit/>
          </a:bodyPr>
          <a:lstStyle/>
          <a:p>
            <a:r>
              <a:rPr lang="en-US" sz="2800" dirty="0"/>
              <a:t>Welcome to my presentation: 'Decoding Data Science Salaries.' In today's age of big data and rapid technological progress, data science plays a pivotal role in driving innovation, efficiency, and strategic decision-making across industries. With organizations leaning heavily on data-driven insights, the demand for skilled data scientists has soared, creating a competitive job market where salary structures are key. Join me as we delve into a comprehensive exploration, uncovering patterns, trends, and geographical variations that define compensation packages in this dynamic field.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a:extLst>
            <a:ext uri="{FF2B5EF4-FFF2-40B4-BE49-F238E27FC236}">
              <a16:creationId xmlns:a16="http://schemas.microsoft.com/office/drawing/2014/main" id="{239E23D8-14D6-F924-8EA3-62C6E601168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98AA732F-FF08-3CC9-55BC-06E93E40D5BD}"/>
              </a:ext>
            </a:extLst>
          </p:cNvPr>
          <p:cNvSpPr/>
          <p:nvPr/>
        </p:nvSpPr>
        <p:spPr>
          <a:xfrm>
            <a:off x="7277714" y="3739204"/>
            <a:ext cx="2818602" cy="2301004"/>
          </a:xfrm>
          <a:custGeom>
            <a:avLst/>
            <a:gdLst/>
            <a:ahLst/>
            <a:cxnLst/>
            <a:rect l="l" t="t" r="r" b="b"/>
            <a:pathLst>
              <a:path w="2818602" h="2301004">
                <a:moveTo>
                  <a:pt x="0" y="0"/>
                </a:moveTo>
                <a:lnTo>
                  <a:pt x="2818602" y="0"/>
                </a:lnTo>
                <a:lnTo>
                  <a:pt x="2818602" y="2301005"/>
                </a:lnTo>
                <a:lnTo>
                  <a:pt x="0" y="23010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17B992EA-F4A9-3D7C-85DC-50231B63859D}"/>
              </a:ext>
            </a:extLst>
          </p:cNvPr>
          <p:cNvSpPr/>
          <p:nvPr/>
        </p:nvSpPr>
        <p:spPr>
          <a:xfrm>
            <a:off x="13157726" y="3739204"/>
            <a:ext cx="2956898" cy="2301004"/>
          </a:xfrm>
          <a:custGeom>
            <a:avLst/>
            <a:gdLst/>
            <a:ahLst/>
            <a:cxnLst/>
            <a:rect l="l" t="t" r="r" b="b"/>
            <a:pathLst>
              <a:path w="2956898" h="2301004">
                <a:moveTo>
                  <a:pt x="0" y="0"/>
                </a:moveTo>
                <a:lnTo>
                  <a:pt x="2956898" y="0"/>
                </a:lnTo>
                <a:lnTo>
                  <a:pt x="2956898" y="2301005"/>
                </a:lnTo>
                <a:lnTo>
                  <a:pt x="0" y="23010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5" name="Freeform 5">
            <a:extLst>
              <a:ext uri="{FF2B5EF4-FFF2-40B4-BE49-F238E27FC236}">
                <a16:creationId xmlns:a16="http://schemas.microsoft.com/office/drawing/2014/main" id="{91EEE842-EFD2-A66A-6BB7-1C0F1D01B993}"/>
              </a:ext>
            </a:extLst>
          </p:cNvPr>
          <p:cNvSpPr/>
          <p:nvPr/>
        </p:nvSpPr>
        <p:spPr>
          <a:xfrm>
            <a:off x="1338071" y="3598934"/>
            <a:ext cx="2844705" cy="2441274"/>
          </a:xfrm>
          <a:custGeom>
            <a:avLst/>
            <a:gdLst/>
            <a:ahLst/>
            <a:cxnLst/>
            <a:rect l="l" t="t" r="r" b="b"/>
            <a:pathLst>
              <a:path w="2844705" h="2441274">
                <a:moveTo>
                  <a:pt x="0" y="0"/>
                </a:moveTo>
                <a:lnTo>
                  <a:pt x="2844705" y="0"/>
                </a:lnTo>
                <a:lnTo>
                  <a:pt x="2844705" y="2441275"/>
                </a:lnTo>
                <a:lnTo>
                  <a:pt x="0" y="24412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80D2185E-6A1D-8EDC-CE36-DBA0B2DC40F4}"/>
              </a:ext>
            </a:extLst>
          </p:cNvPr>
          <p:cNvSpPr txBox="1"/>
          <p:nvPr/>
        </p:nvSpPr>
        <p:spPr>
          <a:xfrm>
            <a:off x="1028700" y="1400175"/>
            <a:ext cx="16230600" cy="1228725"/>
          </a:xfrm>
          <a:prstGeom prst="rect">
            <a:avLst/>
          </a:prstGeom>
        </p:spPr>
        <p:txBody>
          <a:bodyPr lIns="0" tIns="0" rIns="0" bIns="0" rtlCol="0" anchor="t">
            <a:spAutoFit/>
          </a:bodyPr>
          <a:lstStyle/>
          <a:p>
            <a:pPr>
              <a:lnSpc>
                <a:spcPts val="9600"/>
              </a:lnSpc>
            </a:pPr>
            <a:r>
              <a:rPr lang="en-US" sz="8000" spc="-248" dirty="0">
                <a:solidFill>
                  <a:srgbClr val="000000"/>
                </a:solidFill>
                <a:latin typeface="Gotham"/>
              </a:rPr>
              <a:t>Motivation</a:t>
            </a:r>
          </a:p>
        </p:txBody>
      </p:sp>
      <p:sp>
        <p:nvSpPr>
          <p:cNvPr id="7" name="TextBox 7">
            <a:extLst>
              <a:ext uri="{FF2B5EF4-FFF2-40B4-BE49-F238E27FC236}">
                <a16:creationId xmlns:a16="http://schemas.microsoft.com/office/drawing/2014/main" id="{7A9E1CCE-B5FA-E9BE-D648-36A7B1A250D9}"/>
              </a:ext>
            </a:extLst>
          </p:cNvPr>
          <p:cNvSpPr txBox="1"/>
          <p:nvPr/>
        </p:nvSpPr>
        <p:spPr>
          <a:xfrm>
            <a:off x="1026976" y="6242255"/>
            <a:ext cx="5244526" cy="3924921"/>
          </a:xfrm>
          <a:prstGeom prst="rect">
            <a:avLst/>
          </a:prstGeom>
        </p:spPr>
        <p:txBody>
          <a:bodyPr wrap="square" lIns="0" tIns="0" rIns="0" bIns="0" rtlCol="0" anchor="t">
            <a:spAutoFit/>
          </a:bodyPr>
          <a:lstStyle/>
          <a:p>
            <a:pPr>
              <a:lnSpc>
                <a:spcPts val="3359"/>
              </a:lnSpc>
            </a:pPr>
            <a:r>
              <a:rPr lang="en-IN" sz="2400" b="1" i="0" dirty="0">
                <a:effectLst/>
                <a:latin typeface="Söhne"/>
              </a:rPr>
              <a:t>Informed Career Decisions:</a:t>
            </a:r>
          </a:p>
          <a:p>
            <a:pPr>
              <a:lnSpc>
                <a:spcPts val="3359"/>
              </a:lnSpc>
            </a:pPr>
            <a:endParaRPr lang="en-IN" sz="2400" b="1" i="0" dirty="0">
              <a:effectLst/>
              <a:latin typeface="Söhne"/>
            </a:endParaRPr>
          </a:p>
          <a:p>
            <a:pPr>
              <a:buFont typeface="Arial" panose="020B0604020202020204" pitchFamily="34" charset="0"/>
              <a:buChar char="•"/>
            </a:pPr>
            <a:r>
              <a:rPr lang="en-IN" sz="2400" b="0" i="0" dirty="0">
                <a:effectLst/>
                <a:latin typeface="Söhne"/>
              </a:rPr>
              <a:t>Understand earning potential in data science.</a:t>
            </a:r>
          </a:p>
          <a:p>
            <a:pPr>
              <a:buFont typeface="Arial" panose="020B0604020202020204" pitchFamily="34" charset="0"/>
              <a:buChar char="•"/>
            </a:pPr>
            <a:r>
              <a:rPr lang="en-IN" sz="2400" b="0" i="0" dirty="0">
                <a:effectLst/>
                <a:latin typeface="Söhne"/>
              </a:rPr>
              <a:t>Align career expectations with market standards.</a:t>
            </a:r>
          </a:p>
          <a:p>
            <a:pPr>
              <a:buFont typeface="Arial" panose="020B0604020202020204" pitchFamily="34" charset="0"/>
              <a:buChar char="•"/>
            </a:pPr>
            <a:r>
              <a:rPr lang="en-IN" sz="2400" b="0" i="0" dirty="0">
                <a:effectLst/>
                <a:latin typeface="Söhne"/>
              </a:rPr>
              <a:t>Make informed decisions for a rewarding career.</a:t>
            </a:r>
          </a:p>
          <a:p>
            <a:pPr>
              <a:lnSpc>
                <a:spcPts val="3359"/>
              </a:lnSpc>
            </a:pPr>
            <a:endParaRPr lang="en-IN" sz="2400" b="1" i="0" dirty="0">
              <a:effectLst/>
              <a:latin typeface="Söhne"/>
            </a:endParaRPr>
          </a:p>
          <a:p>
            <a:pPr>
              <a:lnSpc>
                <a:spcPts val="3359"/>
              </a:lnSpc>
            </a:pPr>
            <a:endParaRPr lang="en-US" sz="2400" dirty="0">
              <a:solidFill>
                <a:srgbClr val="000000"/>
              </a:solidFill>
              <a:latin typeface="Gotham"/>
            </a:endParaRPr>
          </a:p>
        </p:txBody>
      </p:sp>
      <p:sp>
        <p:nvSpPr>
          <p:cNvPr id="8" name="TextBox 8">
            <a:extLst>
              <a:ext uri="{FF2B5EF4-FFF2-40B4-BE49-F238E27FC236}">
                <a16:creationId xmlns:a16="http://schemas.microsoft.com/office/drawing/2014/main" id="{40271099-2D2F-E10C-9CA3-5B48802F9257}"/>
              </a:ext>
            </a:extLst>
          </p:cNvPr>
          <p:cNvSpPr txBox="1"/>
          <p:nvPr/>
        </p:nvSpPr>
        <p:spPr>
          <a:xfrm>
            <a:off x="1066800" y="2780467"/>
            <a:ext cx="16230600" cy="405765"/>
          </a:xfrm>
          <a:prstGeom prst="rect">
            <a:avLst/>
          </a:prstGeom>
        </p:spPr>
        <p:txBody>
          <a:bodyPr lIns="0" tIns="0" rIns="0" bIns="0" rtlCol="0" anchor="t">
            <a:spAutoFit/>
          </a:bodyPr>
          <a:lstStyle/>
          <a:p>
            <a:pPr>
              <a:lnSpc>
                <a:spcPts val="3359"/>
              </a:lnSpc>
            </a:pPr>
            <a:r>
              <a:rPr lang="en-IN" sz="2400" b="0" i="0" dirty="0">
                <a:effectLst/>
                <a:latin typeface="Söhne"/>
              </a:rPr>
              <a:t>Empowering Careers: Unveiling the Significance of Data Science Job Salary Analysis for Informed and Strategic Decision-Making.</a:t>
            </a:r>
            <a:endParaRPr lang="en-US" sz="2400" dirty="0">
              <a:latin typeface="Gotham"/>
            </a:endParaRPr>
          </a:p>
        </p:txBody>
      </p:sp>
      <p:sp>
        <p:nvSpPr>
          <p:cNvPr id="9" name="TextBox 9">
            <a:extLst>
              <a:ext uri="{FF2B5EF4-FFF2-40B4-BE49-F238E27FC236}">
                <a16:creationId xmlns:a16="http://schemas.microsoft.com/office/drawing/2014/main" id="{50017760-3C31-7989-BB71-179BBE285A7D}"/>
              </a:ext>
            </a:extLst>
          </p:cNvPr>
          <p:cNvSpPr txBox="1"/>
          <p:nvPr/>
        </p:nvSpPr>
        <p:spPr>
          <a:xfrm>
            <a:off x="6519152" y="6242255"/>
            <a:ext cx="5246249" cy="3355534"/>
          </a:xfrm>
          <a:prstGeom prst="rect">
            <a:avLst/>
          </a:prstGeom>
        </p:spPr>
        <p:txBody>
          <a:bodyPr lIns="0" tIns="0" rIns="0" bIns="0" rtlCol="0" anchor="t">
            <a:spAutoFit/>
          </a:bodyPr>
          <a:lstStyle/>
          <a:p>
            <a:r>
              <a:rPr lang="en-IN" sz="2400" b="1" i="0" dirty="0">
                <a:effectLst/>
                <a:latin typeface="Söhne"/>
              </a:rPr>
              <a:t>Negotiation Power:</a:t>
            </a:r>
          </a:p>
          <a:p>
            <a:endParaRPr lang="en-IN" sz="2400" b="0" i="0" dirty="0">
              <a:effectLst/>
              <a:latin typeface="Söhne"/>
            </a:endParaRPr>
          </a:p>
          <a:p>
            <a:pPr>
              <a:buFont typeface="Arial" panose="020B0604020202020204" pitchFamily="34" charset="0"/>
              <a:buChar char="•"/>
            </a:pPr>
            <a:r>
              <a:rPr lang="en-IN" sz="2400" b="0" i="0" dirty="0">
                <a:effectLst/>
                <a:latin typeface="Söhne"/>
              </a:rPr>
              <a:t>Equip yourself with salary insights for negotiations.</a:t>
            </a:r>
          </a:p>
          <a:p>
            <a:pPr>
              <a:buFont typeface="Arial" panose="020B0604020202020204" pitchFamily="34" charset="0"/>
              <a:buChar char="•"/>
            </a:pPr>
            <a:r>
              <a:rPr lang="en-IN" sz="2400" b="0" i="0" dirty="0">
                <a:effectLst/>
                <a:latin typeface="Söhne"/>
              </a:rPr>
              <a:t>Knowledge of industry standards enhances bargaining.</a:t>
            </a:r>
          </a:p>
          <a:p>
            <a:pPr>
              <a:buFont typeface="Arial" panose="020B0604020202020204" pitchFamily="34" charset="0"/>
              <a:buChar char="•"/>
            </a:pPr>
            <a:r>
              <a:rPr lang="en-IN" sz="2400" b="0" i="0" dirty="0">
                <a:effectLst/>
                <a:latin typeface="Söhne"/>
              </a:rPr>
              <a:t>Maximize earning potential through strategic negotiation.</a:t>
            </a:r>
          </a:p>
          <a:p>
            <a:pPr>
              <a:lnSpc>
                <a:spcPts val="3359"/>
              </a:lnSpc>
            </a:pPr>
            <a:endParaRPr lang="en-US" sz="2400" dirty="0">
              <a:latin typeface="Gotham"/>
            </a:endParaRPr>
          </a:p>
        </p:txBody>
      </p:sp>
      <p:sp>
        <p:nvSpPr>
          <p:cNvPr id="10" name="TextBox 10">
            <a:extLst>
              <a:ext uri="{FF2B5EF4-FFF2-40B4-BE49-F238E27FC236}">
                <a16:creationId xmlns:a16="http://schemas.microsoft.com/office/drawing/2014/main" id="{C08102A6-082E-4476-CD7E-8D6A507FD882}"/>
              </a:ext>
            </a:extLst>
          </p:cNvPr>
          <p:cNvSpPr txBox="1"/>
          <p:nvPr/>
        </p:nvSpPr>
        <p:spPr>
          <a:xfrm>
            <a:off x="12013051" y="6242255"/>
            <a:ext cx="5246249" cy="3355534"/>
          </a:xfrm>
          <a:prstGeom prst="rect">
            <a:avLst/>
          </a:prstGeom>
        </p:spPr>
        <p:txBody>
          <a:bodyPr lIns="0" tIns="0" rIns="0" bIns="0" rtlCol="0" anchor="t">
            <a:spAutoFit/>
          </a:bodyPr>
          <a:lstStyle/>
          <a:p>
            <a:pPr algn="l"/>
            <a:r>
              <a:rPr lang="en-IN" sz="2400" b="1" i="0" dirty="0">
                <a:effectLst/>
                <a:latin typeface="Söhne"/>
              </a:rPr>
              <a:t>Market Trends and Career Planning:</a:t>
            </a:r>
          </a:p>
          <a:p>
            <a:pPr algn="l"/>
            <a:endParaRPr lang="en-IN" sz="2400" b="0" i="0" dirty="0">
              <a:effectLst/>
              <a:latin typeface="Söhne"/>
            </a:endParaRPr>
          </a:p>
          <a:p>
            <a:pPr algn="l">
              <a:buFont typeface="Arial" panose="020B0604020202020204" pitchFamily="34" charset="0"/>
              <a:buChar char="•"/>
            </a:pPr>
            <a:r>
              <a:rPr lang="en-IN" sz="2400" b="0" i="0" dirty="0">
                <a:effectLst/>
                <a:latin typeface="Söhne"/>
              </a:rPr>
              <a:t>Identify trends for informed career planning.</a:t>
            </a:r>
          </a:p>
          <a:p>
            <a:pPr algn="l">
              <a:buFont typeface="Arial" panose="020B0604020202020204" pitchFamily="34" charset="0"/>
              <a:buChar char="•"/>
            </a:pPr>
            <a:r>
              <a:rPr lang="en-IN" sz="2400" b="0" i="0" dirty="0">
                <a:effectLst/>
                <a:latin typeface="Söhne"/>
              </a:rPr>
              <a:t>Recognize industries and regions with higher compensation.</a:t>
            </a:r>
          </a:p>
          <a:p>
            <a:pPr algn="l">
              <a:buFont typeface="Arial" panose="020B0604020202020204" pitchFamily="34" charset="0"/>
              <a:buChar char="•"/>
            </a:pPr>
            <a:r>
              <a:rPr lang="en-IN" sz="2400" b="0" i="0" dirty="0">
                <a:effectLst/>
                <a:latin typeface="Söhne"/>
              </a:rPr>
              <a:t>Strategically align skills for both passion and financial success.</a:t>
            </a:r>
          </a:p>
          <a:p>
            <a:pPr algn="ctr">
              <a:lnSpc>
                <a:spcPts val="3359"/>
              </a:lnSpc>
            </a:pPr>
            <a:endParaRPr lang="en-US" sz="2400" dirty="0">
              <a:latin typeface="Gotham"/>
            </a:endParaRPr>
          </a:p>
        </p:txBody>
      </p:sp>
      <p:sp>
        <p:nvSpPr>
          <p:cNvPr id="15" name="TextBox 14">
            <a:extLst>
              <a:ext uri="{FF2B5EF4-FFF2-40B4-BE49-F238E27FC236}">
                <a16:creationId xmlns:a16="http://schemas.microsoft.com/office/drawing/2014/main" id="{C89213F5-B483-DD94-C438-4B1ED33936C2}"/>
              </a:ext>
            </a:extLst>
          </p:cNvPr>
          <p:cNvSpPr txBox="1"/>
          <p:nvPr/>
        </p:nvSpPr>
        <p:spPr>
          <a:xfrm>
            <a:off x="1701209" y="297711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01115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a:extLst>
            <a:ext uri="{FF2B5EF4-FFF2-40B4-BE49-F238E27FC236}">
              <a16:creationId xmlns:a16="http://schemas.microsoft.com/office/drawing/2014/main" id="{512F0AD0-EADB-1FF4-EE1A-37C64446FEE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AB32085-A62D-6607-ABE8-DDF156D701FA}"/>
              </a:ext>
            </a:extLst>
          </p:cNvPr>
          <p:cNvSpPr/>
          <p:nvPr/>
        </p:nvSpPr>
        <p:spPr>
          <a:xfrm>
            <a:off x="1447800" y="2628900"/>
            <a:ext cx="2362200" cy="2819400"/>
          </a:xfrm>
          <a:custGeom>
            <a:avLst/>
            <a:gdLst/>
            <a:ahLst/>
            <a:cxnLst/>
            <a:rect l="l" t="t" r="r" b="b"/>
            <a:pathLst>
              <a:path w="1944010" h="2301004">
                <a:moveTo>
                  <a:pt x="0" y="0"/>
                </a:moveTo>
                <a:lnTo>
                  <a:pt x="1944010" y="0"/>
                </a:lnTo>
                <a:lnTo>
                  <a:pt x="1944010" y="2301005"/>
                </a:lnTo>
                <a:lnTo>
                  <a:pt x="0" y="2301005"/>
                </a:lnTo>
                <a:lnTo>
                  <a:pt x="0" y="0"/>
                </a:lnTo>
                <a:close/>
              </a:path>
            </a:pathLst>
          </a:custGeom>
          <a:blipFill>
            <a:blip r:embed="rId2">
              <a:extLst>
                <a:ext uri="{96DAC541-7B7A-43D3-8B79-37D633B846F1}">
                  <asvg:svgBlip xmlns:asvg="http://schemas.microsoft.com/office/drawing/2016/SVG/main" r:embed="rId3"/>
                </a:ext>
              </a:extLst>
            </a:blip>
            <a:stretch>
              <a:fillRect r="-127622"/>
            </a:stretch>
          </a:blipFill>
        </p:spPr>
        <p:txBody>
          <a:bodyPr/>
          <a:lstStyle/>
          <a:p>
            <a:endParaRPr lang="en-US"/>
          </a:p>
        </p:txBody>
      </p:sp>
      <p:sp>
        <p:nvSpPr>
          <p:cNvPr id="3" name="TextBox 6">
            <a:extLst>
              <a:ext uri="{FF2B5EF4-FFF2-40B4-BE49-F238E27FC236}">
                <a16:creationId xmlns:a16="http://schemas.microsoft.com/office/drawing/2014/main" id="{40CABCB5-DFAD-184D-C09D-2670A944D4A7}"/>
              </a:ext>
            </a:extLst>
          </p:cNvPr>
          <p:cNvSpPr txBox="1"/>
          <p:nvPr/>
        </p:nvSpPr>
        <p:spPr>
          <a:xfrm>
            <a:off x="1447800" y="952500"/>
            <a:ext cx="16230600" cy="1228725"/>
          </a:xfrm>
          <a:prstGeom prst="rect">
            <a:avLst/>
          </a:prstGeom>
        </p:spPr>
        <p:txBody>
          <a:bodyPr lIns="0" tIns="0" rIns="0" bIns="0" rtlCol="0" anchor="t">
            <a:spAutoFit/>
          </a:bodyPr>
          <a:lstStyle/>
          <a:p>
            <a:pPr>
              <a:lnSpc>
                <a:spcPts val="9600"/>
              </a:lnSpc>
            </a:pPr>
            <a:r>
              <a:rPr lang="en-US" sz="8000" spc="-248" dirty="0">
                <a:solidFill>
                  <a:srgbClr val="000000"/>
                </a:solidFill>
                <a:latin typeface="Gotham"/>
              </a:rPr>
              <a:t>Data Sources:</a:t>
            </a:r>
          </a:p>
        </p:txBody>
      </p:sp>
      <p:sp>
        <p:nvSpPr>
          <p:cNvPr id="4" name="TextBox 3">
            <a:extLst>
              <a:ext uri="{FF2B5EF4-FFF2-40B4-BE49-F238E27FC236}">
                <a16:creationId xmlns:a16="http://schemas.microsoft.com/office/drawing/2014/main" id="{8EC754BD-12A4-1E82-E3A6-26E2AB478F96}"/>
              </a:ext>
            </a:extLst>
          </p:cNvPr>
          <p:cNvSpPr txBox="1"/>
          <p:nvPr/>
        </p:nvSpPr>
        <p:spPr>
          <a:xfrm>
            <a:off x="4572000" y="2476500"/>
            <a:ext cx="12268200" cy="8279190"/>
          </a:xfrm>
          <a:prstGeom prst="rect">
            <a:avLst/>
          </a:prstGeom>
          <a:noFill/>
        </p:spPr>
        <p:txBody>
          <a:bodyPr wrap="square" rtlCol="0">
            <a:spAutoFit/>
          </a:bodyPr>
          <a:lstStyle/>
          <a:p>
            <a:pPr algn="l"/>
            <a:r>
              <a:rPr lang="en-IN" sz="2800" b="1" i="0" u="none" strike="noStrike" dirty="0">
                <a:effectLst/>
                <a:latin typeface="-apple-system"/>
              </a:rPr>
              <a:t>Data Source 1:</a:t>
            </a:r>
          </a:p>
          <a:p>
            <a:pPr algn="l"/>
            <a:r>
              <a:rPr lang="en-IN" sz="2800" b="1" i="0" u="none" strike="noStrike" dirty="0">
                <a:effectLst/>
                <a:latin typeface="-apple-system"/>
              </a:rPr>
              <a:t>Data URL</a:t>
            </a:r>
            <a:r>
              <a:rPr lang="en-IN" sz="2800" b="0" i="0" u="none" strike="noStrike" dirty="0">
                <a:effectLst/>
                <a:latin typeface="-apple-system"/>
              </a:rPr>
              <a:t>: </a:t>
            </a:r>
            <a:r>
              <a:rPr lang="en-IN" sz="2800" b="0" i="0" u="none" strike="noStrike" dirty="0">
                <a:effectLst/>
                <a:latin typeface="-apple-system"/>
                <a:hlinkClick r:id="rId4"/>
              </a:rPr>
              <a:t>https://www.kaggle.com/datasets/thedevastator/jobs-dataset-from-glassdoor/</a:t>
            </a:r>
            <a:br>
              <a:rPr lang="en-IN" sz="2800" b="0" i="0" u="none" strike="noStrike" dirty="0">
                <a:effectLst/>
                <a:latin typeface="-apple-system"/>
              </a:rPr>
            </a:br>
            <a:r>
              <a:rPr lang="en-IN" sz="2800" b="1" i="0" u="none" strike="noStrike" dirty="0">
                <a:effectLst/>
                <a:latin typeface="-apple-system"/>
              </a:rPr>
              <a:t>Data Type</a:t>
            </a:r>
            <a:r>
              <a:rPr lang="en-IN" sz="2800" b="0" i="0" u="none" strike="noStrike" dirty="0">
                <a:effectLst/>
                <a:latin typeface="-apple-system"/>
              </a:rPr>
              <a:t>: CSV format </a:t>
            </a:r>
            <a:br>
              <a:rPr lang="en-IN" sz="2800" b="0" i="0" u="none" strike="noStrike" dirty="0">
                <a:effectLst/>
                <a:latin typeface="-apple-system"/>
              </a:rPr>
            </a:br>
            <a:r>
              <a:rPr lang="en-IN" sz="2800" b="1" i="0" u="none" strike="noStrike" dirty="0">
                <a:effectLst/>
                <a:latin typeface="-apple-system"/>
              </a:rPr>
              <a:t>Total </a:t>
            </a:r>
            <a:r>
              <a:rPr lang="en-IN" sz="2800" b="1" i="0" u="none" strike="noStrike" dirty="0" err="1">
                <a:effectLst/>
                <a:latin typeface="-apple-system"/>
              </a:rPr>
              <a:t>datasize</a:t>
            </a:r>
            <a:r>
              <a:rPr lang="en-IN" sz="2800" b="0" i="0" u="none" strike="noStrike" dirty="0">
                <a:effectLst/>
                <a:latin typeface="-apple-system"/>
              </a:rPr>
              <a:t>: 741 </a:t>
            </a:r>
            <a:r>
              <a:rPr lang="en-IN" sz="2800" b="1" i="0" u="none" strike="noStrike" dirty="0">
                <a:effectLst/>
                <a:latin typeface="-apple-system"/>
              </a:rPr>
              <a:t>Dataset Year</a:t>
            </a:r>
            <a:r>
              <a:rPr lang="en-IN" sz="2800" b="0" i="0" u="none" strike="noStrike" dirty="0">
                <a:effectLst/>
                <a:latin typeface="-apple-system"/>
              </a:rPr>
              <a:t>: 2017-2018</a:t>
            </a:r>
          </a:p>
          <a:p>
            <a:pPr algn="l"/>
            <a:r>
              <a:rPr lang="en-IN" sz="2800" b="1" i="0" u="none" strike="noStrike" dirty="0">
                <a:effectLst/>
                <a:latin typeface="-apple-system"/>
              </a:rPr>
              <a:t>About: </a:t>
            </a:r>
            <a:r>
              <a:rPr lang="en-IN" sz="2800" b="0" i="0" u="none" strike="noStrike" dirty="0">
                <a:effectLst/>
                <a:latin typeface="-apple-system"/>
              </a:rPr>
              <a:t>This dataset encapsulates job postings sourced from </a:t>
            </a:r>
            <a:r>
              <a:rPr lang="en-IN" sz="2800" b="0" i="0" u="none" strike="noStrike" dirty="0" err="1">
                <a:effectLst/>
                <a:latin typeface="-apple-system"/>
              </a:rPr>
              <a:t>Glassdoor.com</a:t>
            </a:r>
            <a:r>
              <a:rPr lang="en-IN" sz="2800" b="0" i="0" u="none" strike="noStrike" dirty="0">
                <a:effectLst/>
                <a:latin typeface="-apple-system"/>
              </a:rPr>
              <a:t>, spanning the period of 2017-2018 and focusing on positions within the United States. The dataset is enriched with a diverse set of features providing comprehensive insights into each job listing.</a:t>
            </a:r>
          </a:p>
          <a:p>
            <a:pPr algn="l"/>
            <a:endParaRPr lang="en-IN" sz="2800" b="0" i="0" u="none" strike="noStrike" dirty="0">
              <a:effectLst/>
              <a:latin typeface="-apple-system"/>
            </a:endParaRPr>
          </a:p>
          <a:p>
            <a:pPr algn="l"/>
            <a:r>
              <a:rPr lang="en-IN" sz="2800" b="1" i="0" u="none" strike="noStrike" dirty="0">
                <a:effectLst/>
                <a:latin typeface="-apple-system"/>
              </a:rPr>
              <a:t>Data Source 2:</a:t>
            </a:r>
          </a:p>
          <a:p>
            <a:pPr algn="l"/>
            <a:r>
              <a:rPr lang="en-IN" sz="2800" b="1" i="0" u="none" strike="noStrike" dirty="0">
                <a:effectLst/>
                <a:latin typeface="-apple-system"/>
              </a:rPr>
              <a:t>Data </a:t>
            </a:r>
            <a:r>
              <a:rPr lang="en-IN" sz="2800" b="1" i="0" u="none" strike="noStrike" dirty="0" err="1">
                <a:effectLst/>
                <a:latin typeface="-apple-system"/>
              </a:rPr>
              <a:t>URl</a:t>
            </a:r>
            <a:r>
              <a:rPr lang="en-IN" sz="2800" b="0" i="0" u="none" strike="noStrike" dirty="0">
                <a:effectLst/>
                <a:latin typeface="-apple-system"/>
              </a:rPr>
              <a:t>: </a:t>
            </a:r>
            <a:r>
              <a:rPr lang="en-IN" sz="2800" b="0" i="0" u="none" strike="noStrike" dirty="0">
                <a:effectLst/>
                <a:latin typeface="-apple-system"/>
                <a:hlinkClick r:id="rId5"/>
              </a:rPr>
              <a:t>https://www.kaggle.com/datasets/arnabchaki/data-science-salaries-2023</a:t>
            </a:r>
            <a:br>
              <a:rPr lang="en-IN" sz="2800" b="0" i="0" u="none" strike="noStrike" dirty="0">
                <a:effectLst/>
                <a:latin typeface="-apple-system"/>
              </a:rPr>
            </a:br>
            <a:r>
              <a:rPr lang="en-IN" sz="2800" b="1" i="0" u="none" strike="noStrike" dirty="0">
                <a:effectLst/>
                <a:latin typeface="-apple-system"/>
              </a:rPr>
              <a:t>Data Type</a:t>
            </a:r>
            <a:r>
              <a:rPr lang="en-IN" sz="2800" b="0" i="0" u="none" strike="noStrike" dirty="0">
                <a:effectLst/>
                <a:latin typeface="-apple-system"/>
              </a:rPr>
              <a:t>: CSV format</a:t>
            </a:r>
            <a:br>
              <a:rPr lang="en-IN" sz="2800" b="0" i="0" u="none" strike="noStrike" dirty="0">
                <a:effectLst/>
                <a:latin typeface="-apple-system"/>
              </a:rPr>
            </a:br>
            <a:r>
              <a:rPr lang="en-IN" sz="2800" b="1" i="0" u="none" strike="noStrike" dirty="0">
                <a:effectLst/>
                <a:latin typeface="-apple-system"/>
              </a:rPr>
              <a:t>Total </a:t>
            </a:r>
            <a:r>
              <a:rPr lang="en-IN" sz="2800" b="1" i="0" u="none" strike="noStrike" dirty="0" err="1">
                <a:effectLst/>
                <a:latin typeface="-apple-system"/>
              </a:rPr>
              <a:t>datasize</a:t>
            </a:r>
            <a:r>
              <a:rPr lang="en-IN" sz="2800" b="0" i="0" u="none" strike="noStrike" dirty="0">
                <a:effectLst/>
                <a:latin typeface="-apple-system"/>
              </a:rPr>
              <a:t>: 3755 </a:t>
            </a:r>
            <a:r>
              <a:rPr lang="en-IN" sz="2800" b="1" i="0" u="none" strike="noStrike" dirty="0">
                <a:effectLst/>
                <a:latin typeface="-apple-system"/>
              </a:rPr>
              <a:t>Dataset Year</a:t>
            </a:r>
            <a:r>
              <a:rPr lang="en-IN" sz="2800" b="0" i="0" u="none" strike="noStrike" dirty="0">
                <a:effectLst/>
                <a:latin typeface="-apple-system"/>
              </a:rPr>
              <a:t>:2020-2023 </a:t>
            </a:r>
          </a:p>
          <a:p>
            <a:pPr algn="l"/>
            <a:r>
              <a:rPr lang="en-IN" sz="2800" b="1" dirty="0">
                <a:latin typeface="-apple-system"/>
              </a:rPr>
              <a:t>About: </a:t>
            </a:r>
            <a:r>
              <a:rPr lang="en-IN" sz="2800" b="0" i="0" u="none" strike="noStrike" dirty="0">
                <a:effectLst/>
                <a:latin typeface="-apple-system"/>
              </a:rPr>
              <a:t>The analysis was conducted utilizing a dataset that encompasses pertinent information regarding Data Scientists from 2020-2023.</a:t>
            </a:r>
          </a:p>
          <a:p>
            <a:pPr algn="l"/>
            <a:endParaRPr lang="en-IN" sz="2800" b="0" i="0" u="none" strike="noStrike" dirty="0">
              <a:effectLst/>
              <a:latin typeface="-apple-system"/>
            </a:endParaRPr>
          </a:p>
          <a:p>
            <a:endParaRPr lang="en-US" sz="2800" dirty="0"/>
          </a:p>
        </p:txBody>
      </p:sp>
    </p:spTree>
    <p:extLst>
      <p:ext uri="{BB962C8B-B14F-4D97-AF65-F5344CB8AC3E}">
        <p14:creationId xmlns:p14="http://schemas.microsoft.com/office/powerpoint/2010/main" val="178075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1351E7-4413-1877-AF23-3292EE6FD054}"/>
            </a:ext>
          </a:extLst>
        </p:cNvPr>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a:extLst>
              <a:ext uri="{FF2B5EF4-FFF2-40B4-BE49-F238E27FC236}">
                <a16:creationId xmlns:a16="http://schemas.microsoft.com/office/drawing/2014/main" id="{448245B8-5469-B12A-A17E-173AC855DC15}"/>
              </a:ext>
            </a:extLst>
          </p:cNvPr>
          <p:cNvSpPr txBox="1"/>
          <p:nvPr/>
        </p:nvSpPr>
        <p:spPr>
          <a:xfrm>
            <a:off x="1670715" y="4441074"/>
            <a:ext cx="6054501" cy="245502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7200" kern="1200" spc="-248" dirty="0">
                <a:solidFill>
                  <a:schemeClr val="tx1"/>
                </a:solidFill>
                <a:latin typeface="+mj-lt"/>
                <a:ea typeface="+mj-ea"/>
                <a:cs typeface="+mj-cs"/>
              </a:rPr>
              <a:t>Let us start with……</a:t>
            </a:r>
          </a:p>
        </p:txBody>
      </p:sp>
      <p:grpSp>
        <p:nvGrpSpPr>
          <p:cNvPr id="28" name="Group 27">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4477488"/>
            <a:ext cx="1097283" cy="1010190"/>
            <a:chOff x="3940602" y="308034"/>
            <a:chExt cx="2116791" cy="3428999"/>
          </a:xfrm>
          <a:solidFill>
            <a:schemeClr val="accent4"/>
          </a:solidFill>
        </p:grpSpPr>
        <p:sp>
          <p:nvSpPr>
            <p:cNvPr id="16" name="Rectangle 1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715" y="587829"/>
            <a:ext cx="9014049" cy="902561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map of the united states&#10;&#10;Description automatically generated">
            <a:extLst>
              <a:ext uri="{FF2B5EF4-FFF2-40B4-BE49-F238E27FC236}">
                <a16:creationId xmlns:a16="http://schemas.microsoft.com/office/drawing/2014/main" id="{7DDC1003-AAE7-D0A8-36C8-EB9842B21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6395" y="1000092"/>
            <a:ext cx="8198686" cy="8198686"/>
          </a:xfrm>
          <a:prstGeom prst="rect">
            <a:avLst/>
          </a:prstGeom>
        </p:spPr>
      </p:pic>
      <p:sp>
        <p:nvSpPr>
          <p:cNvPr id="30" name="TextBox 6">
            <a:extLst>
              <a:ext uri="{FF2B5EF4-FFF2-40B4-BE49-F238E27FC236}">
                <a16:creationId xmlns:a16="http://schemas.microsoft.com/office/drawing/2014/main" id="{EA251C2C-ED77-9823-D7AD-A49739113732}"/>
              </a:ext>
            </a:extLst>
          </p:cNvPr>
          <p:cNvSpPr txBox="1"/>
          <p:nvPr/>
        </p:nvSpPr>
        <p:spPr>
          <a:xfrm>
            <a:off x="1670715" y="1606175"/>
            <a:ext cx="16230600" cy="1228725"/>
          </a:xfrm>
          <a:prstGeom prst="rect">
            <a:avLst/>
          </a:prstGeom>
        </p:spPr>
        <p:txBody>
          <a:bodyPr lIns="0" tIns="0" rIns="0" bIns="0" rtlCol="0" anchor="t">
            <a:spAutoFit/>
          </a:bodyPr>
          <a:lstStyle/>
          <a:p>
            <a:pPr>
              <a:lnSpc>
                <a:spcPts val="9600"/>
              </a:lnSpc>
            </a:pPr>
            <a:r>
              <a:rPr lang="en-US" sz="8000" spc="-248" dirty="0">
                <a:solidFill>
                  <a:srgbClr val="000000"/>
                </a:solidFill>
                <a:latin typeface="Gotham"/>
              </a:rPr>
              <a:t>Analysis</a:t>
            </a:r>
          </a:p>
        </p:txBody>
      </p:sp>
    </p:spTree>
    <p:extLst>
      <p:ext uri="{BB962C8B-B14F-4D97-AF65-F5344CB8AC3E}">
        <p14:creationId xmlns:p14="http://schemas.microsoft.com/office/powerpoint/2010/main" val="2688980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14" name="Picture 13" descr="A graph with purple bars&#10;&#10;Description automatically generated">
            <a:extLst>
              <a:ext uri="{FF2B5EF4-FFF2-40B4-BE49-F238E27FC236}">
                <a16:creationId xmlns:a16="http://schemas.microsoft.com/office/drawing/2014/main" id="{3D1A4500-E57E-D6ED-A37F-59A110184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952244"/>
            <a:ext cx="13792200" cy="7768019"/>
          </a:xfrm>
          <a:prstGeom prst="rect">
            <a:avLst/>
          </a:prstGeom>
        </p:spPr>
      </p:pic>
      <p:sp>
        <p:nvSpPr>
          <p:cNvPr id="18" name="TextBox 6">
            <a:extLst>
              <a:ext uri="{FF2B5EF4-FFF2-40B4-BE49-F238E27FC236}">
                <a16:creationId xmlns:a16="http://schemas.microsoft.com/office/drawing/2014/main" id="{65ECC248-55F9-0E20-625B-A6F1A4BB2C01}"/>
              </a:ext>
            </a:extLst>
          </p:cNvPr>
          <p:cNvSpPr txBox="1"/>
          <p:nvPr/>
        </p:nvSpPr>
        <p:spPr>
          <a:xfrm>
            <a:off x="2057400" y="583501"/>
            <a:ext cx="16230600" cy="2339102"/>
          </a:xfrm>
          <a:prstGeom prst="rect">
            <a:avLst/>
          </a:prstGeom>
        </p:spPr>
        <p:txBody>
          <a:bodyPr lIns="0" tIns="0" rIns="0" bIns="0" rtlCol="0" anchor="t">
            <a:spAutoFit/>
          </a:bodyPr>
          <a:lstStyle/>
          <a:p>
            <a:pPr>
              <a:lnSpc>
                <a:spcPts val="9600"/>
              </a:lnSpc>
            </a:pPr>
            <a:r>
              <a:rPr lang="en-IN" sz="3200" b="1" i="0" u="none" strike="noStrike" dirty="0">
                <a:effectLst/>
              </a:rPr>
              <a:t>1. What are the Top 10 Job titles in United-States?</a:t>
            </a:r>
          </a:p>
          <a:p>
            <a:pPr>
              <a:lnSpc>
                <a:spcPts val="9600"/>
              </a:lnSpc>
            </a:pPr>
            <a:endParaRPr lang="en-US" sz="3600" spc="-248" dirty="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263574-38C6-1F04-9D72-6A9B4402E2DB}"/>
              </a:ext>
            </a:extLst>
          </p:cNvPr>
          <p:cNvSpPr txBox="1"/>
          <p:nvPr/>
        </p:nvSpPr>
        <p:spPr>
          <a:xfrm>
            <a:off x="1066800" y="1104900"/>
            <a:ext cx="15087600" cy="3693319"/>
          </a:xfrm>
          <a:prstGeom prst="rect">
            <a:avLst/>
          </a:prstGeom>
          <a:noFill/>
        </p:spPr>
        <p:txBody>
          <a:bodyPr wrap="square" rtlCol="0">
            <a:spAutoFit/>
          </a:bodyPr>
          <a:lstStyle/>
          <a:p>
            <a:r>
              <a:rPr lang="en-IN" sz="2000" b="1" i="0" u="none" strike="noStrike" dirty="0">
                <a:effectLst/>
                <a:latin typeface="-apple-system"/>
              </a:rPr>
              <a:t>2. What are the different types of ownership and their counts in the United States?</a:t>
            </a:r>
          </a:p>
          <a:p>
            <a:endParaRPr lang="en-IN" sz="2000" b="1" dirty="0">
              <a:latin typeface="-apple-system"/>
            </a:endParaRPr>
          </a:p>
          <a:p>
            <a:r>
              <a:rPr lang="en-IN" sz="2000" b="1" i="0" u="none" strike="noStrike" dirty="0">
                <a:effectLst/>
                <a:latin typeface="-apple-system"/>
              </a:rPr>
              <a:t>Private : 402 and Public: 193</a:t>
            </a:r>
          </a:p>
          <a:p>
            <a:endParaRPr lang="en-IN" sz="2000" b="1" dirty="0">
              <a:latin typeface="-apple-system"/>
            </a:endParaRPr>
          </a:p>
          <a:p>
            <a:r>
              <a:rPr lang="en-IN" sz="2000" b="1" i="0" u="none" strike="noStrike" dirty="0">
                <a:effectLst/>
                <a:latin typeface="-apple-system"/>
              </a:rPr>
              <a:t>3. What are the top five industries with the most job listings in the United States?</a:t>
            </a:r>
          </a:p>
          <a:p>
            <a:endParaRPr lang="en-IN" sz="2000" b="1" dirty="0">
              <a:latin typeface="-apple-system"/>
            </a:endParaRPr>
          </a:p>
          <a:p>
            <a:r>
              <a:rPr lang="en-IN" sz="2000" b="1" dirty="0">
                <a:latin typeface="-apple-system"/>
              </a:rPr>
              <a:t>Biotech &amp; Pharmaceuticals</a:t>
            </a:r>
          </a:p>
          <a:p>
            <a:endParaRPr lang="en-IN" sz="2000" b="1" dirty="0">
              <a:latin typeface="-apple-system"/>
            </a:endParaRPr>
          </a:p>
          <a:p>
            <a:r>
              <a:rPr lang="en-IN" sz="2000" b="1" dirty="0">
                <a:latin typeface="-apple-system"/>
              </a:rPr>
              <a:t>Which are those top 5 Biotech &amp; Pharmaceuticals companies?</a:t>
            </a:r>
          </a:p>
          <a:p>
            <a:endParaRPr lang="en-IN" b="1" dirty="0">
              <a:latin typeface="-apple-system"/>
            </a:endParaRPr>
          </a:p>
          <a:p>
            <a:endParaRPr lang="en-IN" b="1" i="0" u="none" strike="noStrike" dirty="0">
              <a:effectLst/>
              <a:latin typeface="-apple-system"/>
            </a:endParaRPr>
          </a:p>
          <a:p>
            <a:endParaRPr lang="en-IN" b="1" i="0" u="none" strike="noStrike" dirty="0">
              <a:effectLst/>
              <a:latin typeface="-apple-system"/>
            </a:endParaRPr>
          </a:p>
        </p:txBody>
      </p:sp>
      <p:pic>
        <p:nvPicPr>
          <p:cNvPr id="6" name="Picture 5" descr="A pie chart with numbers and text&#10;&#10;Description automatically generated">
            <a:extLst>
              <a:ext uri="{FF2B5EF4-FFF2-40B4-BE49-F238E27FC236}">
                <a16:creationId xmlns:a16="http://schemas.microsoft.com/office/drawing/2014/main" id="{00827BD7-6AB0-F3D9-E39E-75C6A9D74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991" y="4152900"/>
            <a:ext cx="15925800" cy="5029200"/>
          </a:xfrm>
          <a:prstGeom prst="rect">
            <a:avLst/>
          </a:prstGeom>
        </p:spPr>
      </p:pic>
      <p:sp>
        <p:nvSpPr>
          <p:cNvPr id="8" name="TextBox 7">
            <a:extLst>
              <a:ext uri="{FF2B5EF4-FFF2-40B4-BE49-F238E27FC236}">
                <a16:creationId xmlns:a16="http://schemas.microsoft.com/office/drawing/2014/main" id="{B6F21F3F-7400-E912-2701-BA8D438B4785}"/>
              </a:ext>
            </a:extLst>
          </p:cNvPr>
          <p:cNvSpPr txBox="1"/>
          <p:nvPr/>
        </p:nvSpPr>
        <p:spPr>
          <a:xfrm>
            <a:off x="1295400" y="8877300"/>
            <a:ext cx="15392400" cy="1015663"/>
          </a:xfrm>
          <a:prstGeom prst="rect">
            <a:avLst/>
          </a:prstGeom>
          <a:noFill/>
        </p:spPr>
        <p:txBody>
          <a:bodyPr wrap="square" rtlCol="0">
            <a:spAutoFit/>
          </a:bodyPr>
          <a:lstStyle/>
          <a:p>
            <a:r>
              <a:rPr lang="en-IN" sz="2000" b="1" i="0" u="none" strike="noStrike" dirty="0">
                <a:effectLst/>
                <a:latin typeface="-apple-system"/>
              </a:rPr>
              <a:t>4. How is the revenue distributed among the companies?</a:t>
            </a:r>
          </a:p>
          <a:p>
            <a:r>
              <a:rPr lang="en-IN" sz="2000" b="0" i="0" dirty="0">
                <a:effectLst/>
                <a:latin typeface="Söhne"/>
              </a:rPr>
              <a:t>Major corporations, predominantly in the 10+ billion (USD) bracket, feature prominently among companies with disclosed revenue figures, while a diverse mix is evident with a significant representation in the mid-range, spanning from 100 million to 2 billion (USD)</a:t>
            </a:r>
            <a:endParaRPr lang="en-US" sz="2000" dirty="0"/>
          </a:p>
        </p:txBody>
      </p:sp>
    </p:spTree>
    <p:extLst>
      <p:ext uri="{BB962C8B-B14F-4D97-AF65-F5344CB8AC3E}">
        <p14:creationId xmlns:p14="http://schemas.microsoft.com/office/powerpoint/2010/main" val="4127013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43C6EF-9546-5963-0029-30FE7AAF899D}"/>
              </a:ext>
            </a:extLst>
          </p:cNvPr>
          <p:cNvSpPr txBox="1"/>
          <p:nvPr/>
        </p:nvSpPr>
        <p:spPr>
          <a:xfrm>
            <a:off x="1219200" y="952500"/>
            <a:ext cx="10515600" cy="523220"/>
          </a:xfrm>
          <a:prstGeom prst="rect">
            <a:avLst/>
          </a:prstGeom>
          <a:noFill/>
        </p:spPr>
        <p:txBody>
          <a:bodyPr wrap="square">
            <a:spAutoFit/>
          </a:bodyPr>
          <a:lstStyle/>
          <a:p>
            <a:pPr algn="l"/>
            <a:r>
              <a:rPr lang="en-IN" sz="2800" b="1" i="0" u="none" strike="noStrike">
                <a:effectLst/>
                <a:latin typeface="-apple-system"/>
              </a:rPr>
              <a:t>5. What are the high and low salary job titles in the field of data?</a:t>
            </a:r>
            <a:endParaRPr lang="en-IN" sz="2800" b="1" i="0" u="none" strike="noStrike" dirty="0">
              <a:effectLst/>
              <a:latin typeface="-apple-system"/>
            </a:endParaRPr>
          </a:p>
        </p:txBody>
      </p:sp>
      <p:pic>
        <p:nvPicPr>
          <p:cNvPr id="7" name="Picture 6" descr="A colorful pie chart with text&#10;&#10;Description automatically generated">
            <a:extLst>
              <a:ext uri="{FF2B5EF4-FFF2-40B4-BE49-F238E27FC236}">
                <a16:creationId xmlns:a16="http://schemas.microsoft.com/office/drawing/2014/main" id="{9291E2A8-1DF8-084F-DF29-FA8213BB0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701800"/>
            <a:ext cx="9229725" cy="6477000"/>
          </a:xfrm>
          <a:prstGeom prst="rect">
            <a:avLst/>
          </a:prstGeom>
        </p:spPr>
      </p:pic>
      <p:pic>
        <p:nvPicPr>
          <p:cNvPr id="9" name="Picture 8" descr="A colorful circle with numbers and text&#10;&#10;Description automatically generated">
            <a:extLst>
              <a:ext uri="{FF2B5EF4-FFF2-40B4-BE49-F238E27FC236}">
                <a16:creationId xmlns:a16="http://schemas.microsoft.com/office/drawing/2014/main" id="{76A7BB86-A887-EF1F-05BA-A70DC7120F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2200" y="2266616"/>
            <a:ext cx="7620000" cy="5347368"/>
          </a:xfrm>
          <a:prstGeom prst="rect">
            <a:avLst/>
          </a:prstGeom>
        </p:spPr>
      </p:pic>
    </p:spTree>
    <p:extLst>
      <p:ext uri="{BB962C8B-B14F-4D97-AF65-F5344CB8AC3E}">
        <p14:creationId xmlns:p14="http://schemas.microsoft.com/office/powerpoint/2010/main" val="13442868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679</TotalTime>
  <Words>2527</Words>
  <Application>Microsoft Macintosh PowerPoint</Application>
  <PresentationFormat>Custom</PresentationFormat>
  <Paragraphs>184</Paragraphs>
  <Slides>28</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Calibri</vt:lpstr>
      <vt:lpstr>Gotham</vt:lpstr>
      <vt:lpstr>-apple-system</vt:lpstr>
      <vt:lpstr>Söhne</vt:lpstr>
      <vt:lpstr>Arial</vt:lpstr>
      <vt:lpstr>MJXc-TeX-main-R</vt:lpstr>
      <vt:lpstr>MJXc-TeX-math-I</vt:lpstr>
      <vt:lpstr>var(--jp-content-font-family)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vi55zebe</cp:lastModifiedBy>
  <cp:revision>7</cp:revision>
  <dcterms:created xsi:type="dcterms:W3CDTF">2006-08-16T00:00:00Z</dcterms:created>
  <dcterms:modified xsi:type="dcterms:W3CDTF">2024-01-22T00:59:09Z</dcterms:modified>
  <dc:identifier>DAF6hcZejJs</dc:identifier>
</cp:coreProperties>
</file>